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6.jpg" ContentType="image/jpg"/>
  <Override PartName="/ppt/media/image21.jpg" ContentType="image/jpg"/>
  <Override PartName="/ppt/media/image24.jpg" ContentType="image/jpg"/>
  <Override PartName="/ppt/media/image25.jpg" ContentType="image/jpg"/>
  <Override PartName="/ppt/media/image26.jpg" ContentType="image/jpg"/>
  <Override PartName="/ppt/media/image28.jpg" ContentType="image/jpg"/>
  <Override PartName="/ppt/media/image29.jpg" ContentType="image/jpg"/>
  <Override PartName="/ppt/media/image31.jpg" ContentType="image/jpg"/>
  <Override PartName="/ppt/media/image32.jpg" ContentType="image/jpg"/>
  <Override PartName="/ppt/media/image33.jpg" ContentType="image/jpg"/>
  <Override PartName="/ppt/media/image35.jpg" ContentType="image/jpg"/>
  <Override PartName="/ppt/media/image36.jpg" ContentType="image/jpg"/>
  <Override PartName="/ppt/media/image37.jpg" ContentType="image/jpg"/>
  <Override PartName="/ppt/media/image38.jpg" ContentType="image/jpg"/>
  <Override PartName="/ppt/media/image39.jpg" ContentType="image/jpg"/>
  <Override PartName="/ppt/media/image42.jpg" ContentType="image/jpg"/>
  <Override PartName="/ppt/media/image43.jpg" ContentType="image/jpg"/>
  <Override PartName="/ppt/media/image44.jpg" ContentType="image/jpg"/>
  <Override PartName="/ppt/media/image45.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698" r:id="rId5"/>
  </p:sldMasterIdLst>
  <p:notesMasterIdLst>
    <p:notesMasterId r:id="rId28"/>
  </p:notesMasterIdLst>
  <p:handoutMasterIdLst>
    <p:handoutMasterId r:id="rId29"/>
  </p:handoutMasterIdLst>
  <p:sldIdLst>
    <p:sldId id="309" r:id="rId6"/>
    <p:sldId id="310" r:id="rId7"/>
    <p:sldId id="257"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7" r:id="rId23"/>
    <p:sldId id="326" r:id="rId24"/>
    <p:sldId id="328" r:id="rId25"/>
    <p:sldId id="271" r:id="rId26"/>
    <p:sldId id="308" r:id="rId27"/>
  </p:sldIdLst>
  <p:sldSz cx="9144000" cy="6858000" type="screen4x3"/>
  <p:notesSz cx="6934200" cy="9220200"/>
  <p:defaultTex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614"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ve.com#xescudero@hotmail.com" initials="l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250" autoAdjust="0"/>
    <p:restoredTop sz="96198" autoAdjust="0"/>
  </p:normalViewPr>
  <p:slideViewPr>
    <p:cSldViewPr snapToGrid="0" snapToObjects="1">
      <p:cViewPr varScale="1">
        <p:scale>
          <a:sx n="65" d="100"/>
          <a:sy n="65" d="100"/>
        </p:scale>
        <p:origin x="720" y="40"/>
      </p:cViewPr>
      <p:guideLst>
        <p:guide orient="horz" pos="614"/>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04820" cy="461010"/>
          </a:xfrm>
          <a:prstGeom prst="rect">
            <a:avLst/>
          </a:prstGeom>
        </p:spPr>
        <p:txBody>
          <a:bodyPr vert="horz" lIns="90580" tIns="45290" rIns="90580" bIns="45290" rtlCol="0"/>
          <a:lstStyle>
            <a:lvl1pPr algn="l">
              <a:defRPr sz="1200"/>
            </a:lvl1pPr>
          </a:lstStyle>
          <a:p>
            <a:endParaRPr lang="es-CL"/>
          </a:p>
        </p:txBody>
      </p:sp>
      <p:sp>
        <p:nvSpPr>
          <p:cNvPr id="3" name="2 Marcador de fecha"/>
          <p:cNvSpPr>
            <a:spLocks noGrp="1"/>
          </p:cNvSpPr>
          <p:nvPr>
            <p:ph type="dt" sz="quarter" idx="1"/>
          </p:nvPr>
        </p:nvSpPr>
        <p:spPr>
          <a:xfrm>
            <a:off x="3927777" y="0"/>
            <a:ext cx="3004820" cy="461010"/>
          </a:xfrm>
          <a:prstGeom prst="rect">
            <a:avLst/>
          </a:prstGeom>
        </p:spPr>
        <p:txBody>
          <a:bodyPr vert="horz" lIns="90580" tIns="45290" rIns="90580" bIns="45290" rtlCol="0"/>
          <a:lstStyle>
            <a:lvl1pPr algn="r">
              <a:defRPr sz="1200"/>
            </a:lvl1pPr>
          </a:lstStyle>
          <a:p>
            <a:fld id="{E5AD4878-F6C7-4E6A-9C22-5F716623311E}" type="datetime1">
              <a:rPr lang="es-CL" smtClean="0"/>
              <a:t>03-03-2021</a:t>
            </a:fld>
            <a:endParaRPr lang="es-CL"/>
          </a:p>
        </p:txBody>
      </p:sp>
      <p:sp>
        <p:nvSpPr>
          <p:cNvPr id="4" name="3 Marcador de pie de página"/>
          <p:cNvSpPr>
            <a:spLocks noGrp="1"/>
          </p:cNvSpPr>
          <p:nvPr>
            <p:ph type="ftr" sz="quarter" idx="2"/>
          </p:nvPr>
        </p:nvSpPr>
        <p:spPr>
          <a:xfrm>
            <a:off x="0" y="8757589"/>
            <a:ext cx="3004820" cy="461010"/>
          </a:xfrm>
          <a:prstGeom prst="rect">
            <a:avLst/>
          </a:prstGeom>
        </p:spPr>
        <p:txBody>
          <a:bodyPr vert="horz" lIns="90580" tIns="45290" rIns="90580" bIns="45290" rtlCol="0" anchor="b"/>
          <a:lstStyle>
            <a:lvl1pPr algn="l">
              <a:defRPr sz="1200"/>
            </a:lvl1pPr>
          </a:lstStyle>
          <a:p>
            <a:endParaRPr lang="es-CL"/>
          </a:p>
        </p:txBody>
      </p:sp>
      <p:sp>
        <p:nvSpPr>
          <p:cNvPr id="5" name="4 Marcador de número de diapositiva"/>
          <p:cNvSpPr>
            <a:spLocks noGrp="1"/>
          </p:cNvSpPr>
          <p:nvPr>
            <p:ph type="sldNum" sz="quarter" idx="3"/>
          </p:nvPr>
        </p:nvSpPr>
        <p:spPr>
          <a:xfrm>
            <a:off x="3927777" y="8757589"/>
            <a:ext cx="3004820" cy="461010"/>
          </a:xfrm>
          <a:prstGeom prst="rect">
            <a:avLst/>
          </a:prstGeom>
        </p:spPr>
        <p:txBody>
          <a:bodyPr vert="horz" lIns="90580" tIns="45290" rIns="90580" bIns="45290" rtlCol="0" anchor="b"/>
          <a:lstStyle>
            <a:lvl1pPr algn="r">
              <a:defRPr sz="1200"/>
            </a:lvl1pPr>
          </a:lstStyle>
          <a:p>
            <a:fld id="{1B333271-8B94-4B7E-B3C4-418C6E5249DE}" type="slidenum">
              <a:rPr lang="es-CL" smtClean="0"/>
              <a:t>‹Nº›</a:t>
            </a:fld>
            <a:endParaRPr lang="es-CL"/>
          </a:p>
        </p:txBody>
      </p:sp>
    </p:spTree>
    <p:extLst>
      <p:ext uri="{BB962C8B-B14F-4D97-AF65-F5344CB8AC3E}">
        <p14:creationId xmlns:p14="http://schemas.microsoft.com/office/powerpoint/2010/main" val="160987562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04820" cy="461010"/>
          </a:xfrm>
          <a:prstGeom prst="rect">
            <a:avLst/>
          </a:prstGeom>
        </p:spPr>
        <p:txBody>
          <a:bodyPr vert="horz" lIns="90580" tIns="45290" rIns="90580" bIns="45290" rtlCol="0"/>
          <a:lstStyle>
            <a:lvl1pPr algn="l">
              <a:defRPr sz="1200"/>
            </a:lvl1pPr>
          </a:lstStyle>
          <a:p>
            <a:endParaRPr lang="es-CL"/>
          </a:p>
        </p:txBody>
      </p:sp>
      <p:sp>
        <p:nvSpPr>
          <p:cNvPr id="3" name="2 Marcador de fecha"/>
          <p:cNvSpPr>
            <a:spLocks noGrp="1"/>
          </p:cNvSpPr>
          <p:nvPr>
            <p:ph type="dt" idx="1"/>
          </p:nvPr>
        </p:nvSpPr>
        <p:spPr>
          <a:xfrm>
            <a:off x="3927777" y="0"/>
            <a:ext cx="3004820" cy="461010"/>
          </a:xfrm>
          <a:prstGeom prst="rect">
            <a:avLst/>
          </a:prstGeom>
        </p:spPr>
        <p:txBody>
          <a:bodyPr vert="horz" lIns="90580" tIns="45290" rIns="90580" bIns="45290" rtlCol="0"/>
          <a:lstStyle>
            <a:lvl1pPr algn="r">
              <a:defRPr sz="1200"/>
            </a:lvl1pPr>
          </a:lstStyle>
          <a:p>
            <a:fld id="{DC4DA945-531A-433B-9604-147BD8B1252B}" type="datetime1">
              <a:rPr lang="es-CL" smtClean="0"/>
              <a:t>03-03-2021</a:t>
            </a:fld>
            <a:endParaRPr lang="es-CL"/>
          </a:p>
        </p:txBody>
      </p:sp>
      <p:sp>
        <p:nvSpPr>
          <p:cNvPr id="4" name="3 Marcador de imagen de diapositiva"/>
          <p:cNvSpPr>
            <a:spLocks noGrp="1" noRot="1" noChangeAspect="1"/>
          </p:cNvSpPr>
          <p:nvPr>
            <p:ph type="sldImg" idx="2"/>
          </p:nvPr>
        </p:nvSpPr>
        <p:spPr>
          <a:xfrm>
            <a:off x="1162050" y="690563"/>
            <a:ext cx="4610100" cy="3457575"/>
          </a:xfrm>
          <a:prstGeom prst="rect">
            <a:avLst/>
          </a:prstGeom>
          <a:noFill/>
          <a:ln w="12700">
            <a:solidFill>
              <a:prstClr val="black"/>
            </a:solidFill>
          </a:ln>
        </p:spPr>
        <p:txBody>
          <a:bodyPr vert="horz" lIns="90580" tIns="45290" rIns="90580" bIns="45290" rtlCol="0" anchor="ctr"/>
          <a:lstStyle/>
          <a:p>
            <a:endParaRPr lang="es-CL"/>
          </a:p>
        </p:txBody>
      </p:sp>
      <p:sp>
        <p:nvSpPr>
          <p:cNvPr id="5" name="4 Marcador de notas"/>
          <p:cNvSpPr>
            <a:spLocks noGrp="1"/>
          </p:cNvSpPr>
          <p:nvPr>
            <p:ph type="body" sz="quarter" idx="3"/>
          </p:nvPr>
        </p:nvSpPr>
        <p:spPr>
          <a:xfrm>
            <a:off x="693420" y="4379595"/>
            <a:ext cx="5547360" cy="4149090"/>
          </a:xfrm>
          <a:prstGeom prst="rect">
            <a:avLst/>
          </a:prstGeom>
        </p:spPr>
        <p:txBody>
          <a:bodyPr vert="horz" lIns="90580" tIns="45290" rIns="90580" bIns="4529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5 Marcador de pie de página"/>
          <p:cNvSpPr>
            <a:spLocks noGrp="1"/>
          </p:cNvSpPr>
          <p:nvPr>
            <p:ph type="ftr" sz="quarter" idx="4"/>
          </p:nvPr>
        </p:nvSpPr>
        <p:spPr>
          <a:xfrm>
            <a:off x="0" y="8757589"/>
            <a:ext cx="3004820" cy="461010"/>
          </a:xfrm>
          <a:prstGeom prst="rect">
            <a:avLst/>
          </a:prstGeom>
        </p:spPr>
        <p:txBody>
          <a:bodyPr vert="horz" lIns="90580" tIns="45290" rIns="90580" bIns="45290" rtlCol="0" anchor="b"/>
          <a:lstStyle>
            <a:lvl1pPr algn="l">
              <a:defRPr sz="1200"/>
            </a:lvl1pPr>
          </a:lstStyle>
          <a:p>
            <a:endParaRPr lang="es-CL"/>
          </a:p>
        </p:txBody>
      </p:sp>
      <p:sp>
        <p:nvSpPr>
          <p:cNvPr id="7" name="6 Marcador de número de diapositiva"/>
          <p:cNvSpPr>
            <a:spLocks noGrp="1"/>
          </p:cNvSpPr>
          <p:nvPr>
            <p:ph type="sldNum" sz="quarter" idx="5"/>
          </p:nvPr>
        </p:nvSpPr>
        <p:spPr>
          <a:xfrm>
            <a:off x="3927777" y="8757589"/>
            <a:ext cx="3004820" cy="461010"/>
          </a:xfrm>
          <a:prstGeom prst="rect">
            <a:avLst/>
          </a:prstGeom>
        </p:spPr>
        <p:txBody>
          <a:bodyPr vert="horz" lIns="90580" tIns="45290" rIns="90580" bIns="45290" rtlCol="0" anchor="b"/>
          <a:lstStyle>
            <a:lvl1pPr algn="r">
              <a:defRPr sz="1200"/>
            </a:lvl1pPr>
          </a:lstStyle>
          <a:p>
            <a:fld id="{73A25AFE-0F73-4520-A08F-4463A5FE08FF}" type="slidenum">
              <a:rPr lang="es-CL" smtClean="0"/>
              <a:t>‹Nº›</a:t>
            </a:fld>
            <a:endParaRPr lang="es-CL"/>
          </a:p>
        </p:txBody>
      </p:sp>
    </p:spTree>
    <p:extLst>
      <p:ext uri="{BB962C8B-B14F-4D97-AF65-F5344CB8AC3E}">
        <p14:creationId xmlns:p14="http://schemas.microsoft.com/office/powerpoint/2010/main" val="177572298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notes"/>
          <p:cNvSpPr txBox="1">
            <a:spLocks noGrp="1"/>
          </p:cNvSpPr>
          <p:nvPr>
            <p:ph type="body" idx="1"/>
          </p:nvPr>
        </p:nvSpPr>
        <p:spPr>
          <a:xfrm>
            <a:off x="693420" y="4437221"/>
            <a:ext cx="5547360" cy="3630454"/>
          </a:xfrm>
          <a:prstGeom prst="rect">
            <a:avLst/>
          </a:prstGeom>
        </p:spPr>
        <p:txBody>
          <a:bodyPr spcFirstLastPara="1" wrap="square" lIns="92294" tIns="46134" rIns="92294" bIns="46134" anchor="t" anchorCtr="0">
            <a:noAutofit/>
          </a:bodyPr>
          <a:lstStyle/>
          <a:p>
            <a:endParaRPr/>
          </a:p>
        </p:txBody>
      </p:sp>
      <p:sp>
        <p:nvSpPr>
          <p:cNvPr id="154" name="Google Shape;154;p1:notes"/>
          <p:cNvSpPr>
            <a:spLocks noGrp="1" noRot="1" noChangeAspect="1"/>
          </p:cNvSpPr>
          <p:nvPr>
            <p:ph type="sldImg" idx="2"/>
          </p:nvPr>
        </p:nvSpPr>
        <p:spPr>
          <a:xfrm>
            <a:off x="1392238" y="1152525"/>
            <a:ext cx="4149725" cy="3111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3385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7179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871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62050" y="690563"/>
            <a:ext cx="4610100" cy="3457575"/>
          </a:xfrm>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16B44D78-F338-4282-8267-9E7CEF04451C}" type="slidenum">
              <a:rPr lang="es-CL" smtClean="0"/>
              <a:t>22</a:t>
            </a:fld>
            <a:endParaRPr lang="es-CL"/>
          </a:p>
        </p:txBody>
      </p:sp>
    </p:spTree>
    <p:extLst>
      <p:ext uri="{BB962C8B-B14F-4D97-AF65-F5344CB8AC3E}">
        <p14:creationId xmlns:p14="http://schemas.microsoft.com/office/powerpoint/2010/main" val="3570201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15"/>
        <p:cNvGrpSpPr/>
        <p:nvPr/>
      </p:nvGrpSpPr>
      <p:grpSpPr>
        <a:xfrm>
          <a:off x="0" y="0"/>
          <a:ext cx="0" cy="0"/>
          <a:chOff x="0" y="0"/>
          <a:chExt cx="0" cy="0"/>
        </a:xfrm>
      </p:grpSpPr>
      <p:pic>
        <p:nvPicPr>
          <p:cNvPr id="16" name="Google Shape;16;p24" descr="portada.jpg"/>
          <p:cNvPicPr preferRelativeResize="0"/>
          <p:nvPr/>
        </p:nvPicPr>
        <p:blipFill rotWithShape="1">
          <a:blip r:embed="rId2">
            <a:alphaModFix/>
          </a:blip>
          <a:srcRect/>
          <a:stretch/>
        </p:blipFill>
        <p:spPr>
          <a:xfrm>
            <a:off x="4600575" y="0"/>
            <a:ext cx="4543425" cy="6858000"/>
          </a:xfrm>
          <a:prstGeom prst="rect">
            <a:avLst/>
          </a:prstGeom>
          <a:noFill/>
          <a:ln>
            <a:noFill/>
          </a:ln>
        </p:spPr>
      </p:pic>
      <p:pic>
        <p:nvPicPr>
          <p:cNvPr id="17" name="Google Shape;17;p24" descr="logo.jpg"/>
          <p:cNvPicPr preferRelativeResize="0"/>
          <p:nvPr/>
        </p:nvPicPr>
        <p:blipFill rotWithShape="1">
          <a:blip r:embed="rId3">
            <a:alphaModFix/>
          </a:blip>
          <a:srcRect/>
          <a:stretch/>
        </p:blipFill>
        <p:spPr>
          <a:xfrm>
            <a:off x="955129" y="2294863"/>
            <a:ext cx="4720458" cy="1057186"/>
          </a:xfrm>
          <a:prstGeom prst="rect">
            <a:avLst/>
          </a:prstGeom>
          <a:noFill/>
          <a:ln>
            <a:noFill/>
          </a:ln>
        </p:spPr>
      </p:pic>
    </p:spTree>
    <p:extLst>
      <p:ext uri="{BB962C8B-B14F-4D97-AF65-F5344CB8AC3E}">
        <p14:creationId xmlns:p14="http://schemas.microsoft.com/office/powerpoint/2010/main" val="1146110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ólo el título">
  <p:cSld name="4_Sólo el título">
    <p:spTree>
      <p:nvGrpSpPr>
        <p:cNvPr id="1" name="Shape 78"/>
        <p:cNvGrpSpPr/>
        <p:nvPr/>
      </p:nvGrpSpPr>
      <p:grpSpPr>
        <a:xfrm>
          <a:off x="0" y="0"/>
          <a:ext cx="0" cy="0"/>
          <a:chOff x="0" y="0"/>
          <a:chExt cx="0" cy="0"/>
        </a:xfrm>
      </p:grpSpPr>
      <p:pic>
        <p:nvPicPr>
          <p:cNvPr id="79" name="Google Shape;79;p36"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80" name="Google Shape;80;p36"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81" name="Google Shape;81;p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36"/>
          <p:cNvSpPr/>
          <p:nvPr/>
        </p:nvSpPr>
        <p:spPr>
          <a:xfrm>
            <a:off x="586828" y="385379"/>
            <a:ext cx="8084206" cy="700690"/>
          </a:xfrm>
          <a:prstGeom prst="rect">
            <a:avLst/>
          </a:prstGeom>
          <a:solidFill>
            <a:srgbClr val="A9C114"/>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83" name="Google Shape;83;p36"/>
          <p:cNvSpPr/>
          <p:nvPr/>
        </p:nvSpPr>
        <p:spPr>
          <a:xfrm>
            <a:off x="4099034" y="297797"/>
            <a:ext cx="1156138" cy="166414"/>
          </a:xfrm>
          <a:prstGeom prst="rect">
            <a:avLst/>
          </a:prstGeom>
          <a:solidFill>
            <a:srgbClr val="A9C114"/>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84" name="Google Shape;84;p36"/>
          <p:cNvSpPr/>
          <p:nvPr/>
        </p:nvSpPr>
        <p:spPr>
          <a:xfrm>
            <a:off x="5255172" y="297797"/>
            <a:ext cx="1156138" cy="166414"/>
          </a:xfrm>
          <a:prstGeom prst="rect">
            <a:avLst/>
          </a:prstGeom>
          <a:solidFill>
            <a:srgbClr val="D2DE7B"/>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85" name="Google Shape;85;p36"/>
          <p:cNvSpPr/>
          <p:nvPr/>
        </p:nvSpPr>
        <p:spPr>
          <a:xfrm>
            <a:off x="6411310" y="297797"/>
            <a:ext cx="1156138" cy="166414"/>
          </a:xfrm>
          <a:prstGeom prst="rect">
            <a:avLst/>
          </a:prstGeom>
          <a:solidFill>
            <a:srgbClr val="DFE9A4"/>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86" name="Google Shape;86;p36"/>
          <p:cNvSpPr/>
          <p:nvPr/>
        </p:nvSpPr>
        <p:spPr>
          <a:xfrm>
            <a:off x="7514896" y="297797"/>
            <a:ext cx="1156138" cy="166414"/>
          </a:xfrm>
          <a:prstGeom prst="rect">
            <a:avLst/>
          </a:prstGeom>
          <a:solidFill>
            <a:srgbClr val="EAF0C4"/>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08458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En blanco">
  <p:cSld name="4_En blanco">
    <p:spTree>
      <p:nvGrpSpPr>
        <p:cNvPr id="1" name="Shape 100"/>
        <p:cNvGrpSpPr/>
        <p:nvPr/>
      </p:nvGrpSpPr>
      <p:grpSpPr>
        <a:xfrm>
          <a:off x="0" y="0"/>
          <a:ext cx="0" cy="0"/>
          <a:chOff x="0" y="0"/>
          <a:chExt cx="0" cy="0"/>
        </a:xfrm>
      </p:grpSpPr>
      <p:sp>
        <p:nvSpPr>
          <p:cNvPr id="101" name="Google Shape;101;p39"/>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102" name="Google Shape;102;p39"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03" name="Google Shape;103;p39" descr="6.jpg"/>
          <p:cNvPicPr preferRelativeResize="0"/>
          <p:nvPr/>
        </p:nvPicPr>
        <p:blipFill rotWithShape="1">
          <a:blip r:embed="rId3">
            <a:alphaModFix/>
          </a:blip>
          <a:srcRect/>
          <a:stretch/>
        </p:blipFill>
        <p:spPr>
          <a:xfrm>
            <a:off x="4575175" y="0"/>
            <a:ext cx="4568825" cy="6858000"/>
          </a:xfrm>
          <a:prstGeom prst="rect">
            <a:avLst/>
          </a:prstGeom>
          <a:noFill/>
          <a:ln>
            <a:noFill/>
          </a:ln>
        </p:spPr>
      </p:pic>
    </p:spTree>
    <p:extLst>
      <p:ext uri="{BB962C8B-B14F-4D97-AF65-F5344CB8AC3E}">
        <p14:creationId xmlns:p14="http://schemas.microsoft.com/office/powerpoint/2010/main" val="1661464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_Sólo el título">
  <p:cSld name="6_Sólo el título">
    <p:spTree>
      <p:nvGrpSpPr>
        <p:cNvPr id="1" name="Shape 104"/>
        <p:cNvGrpSpPr/>
        <p:nvPr/>
      </p:nvGrpSpPr>
      <p:grpSpPr>
        <a:xfrm>
          <a:off x="0" y="0"/>
          <a:ext cx="0" cy="0"/>
          <a:chOff x="0" y="0"/>
          <a:chExt cx="0" cy="0"/>
        </a:xfrm>
      </p:grpSpPr>
      <p:pic>
        <p:nvPicPr>
          <p:cNvPr id="105" name="Google Shape;105;p40"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06" name="Google Shape;106;p40"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107" name="Google Shape;107;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40"/>
          <p:cNvSpPr/>
          <p:nvPr/>
        </p:nvSpPr>
        <p:spPr>
          <a:xfrm>
            <a:off x="586828" y="385379"/>
            <a:ext cx="8084206" cy="700690"/>
          </a:xfrm>
          <a:prstGeom prst="rect">
            <a:avLst/>
          </a:prstGeom>
          <a:solidFill>
            <a:srgbClr val="F8CA1B"/>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09" name="Google Shape;109;p40"/>
          <p:cNvSpPr/>
          <p:nvPr/>
        </p:nvSpPr>
        <p:spPr>
          <a:xfrm>
            <a:off x="4117848" y="297797"/>
            <a:ext cx="1156138" cy="166414"/>
          </a:xfrm>
          <a:prstGeom prst="rect">
            <a:avLst/>
          </a:prstGeom>
          <a:solidFill>
            <a:srgbClr val="F8CA1B"/>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10" name="Google Shape;110;p40"/>
          <p:cNvSpPr/>
          <p:nvPr/>
        </p:nvSpPr>
        <p:spPr>
          <a:xfrm>
            <a:off x="5264579" y="297797"/>
            <a:ext cx="1156138" cy="166414"/>
          </a:xfrm>
          <a:prstGeom prst="rect">
            <a:avLst/>
          </a:prstGeom>
          <a:solidFill>
            <a:srgbClr val="FAE17A"/>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11" name="Google Shape;111;p40"/>
          <p:cNvSpPr/>
          <p:nvPr/>
        </p:nvSpPr>
        <p:spPr>
          <a:xfrm>
            <a:off x="6411310" y="297797"/>
            <a:ext cx="1156138" cy="166414"/>
          </a:xfrm>
          <a:prstGeom prst="rect">
            <a:avLst/>
          </a:prstGeom>
          <a:solidFill>
            <a:srgbClr val="FCEBA3"/>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12" name="Google Shape;112;p40"/>
          <p:cNvSpPr/>
          <p:nvPr/>
        </p:nvSpPr>
        <p:spPr>
          <a:xfrm>
            <a:off x="7514896" y="297797"/>
            <a:ext cx="1156138" cy="166414"/>
          </a:xfrm>
          <a:prstGeom prst="rect">
            <a:avLst/>
          </a:prstGeom>
          <a:solidFill>
            <a:srgbClr val="FDF3C2"/>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035356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En blanco">
  <p:cSld name="5_En blanco">
    <p:spTree>
      <p:nvGrpSpPr>
        <p:cNvPr id="1" name="Shape 113"/>
        <p:cNvGrpSpPr/>
        <p:nvPr/>
      </p:nvGrpSpPr>
      <p:grpSpPr>
        <a:xfrm>
          <a:off x="0" y="0"/>
          <a:ext cx="0" cy="0"/>
          <a:chOff x="0" y="0"/>
          <a:chExt cx="0" cy="0"/>
        </a:xfrm>
      </p:grpSpPr>
      <p:sp>
        <p:nvSpPr>
          <p:cNvPr id="114" name="Google Shape;114;p41"/>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115" name="Google Shape;115;p41"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16" name="Google Shape;116;p41" descr="7.jpg"/>
          <p:cNvPicPr preferRelativeResize="0"/>
          <p:nvPr/>
        </p:nvPicPr>
        <p:blipFill rotWithShape="1">
          <a:blip r:embed="rId3">
            <a:alphaModFix/>
          </a:blip>
          <a:srcRect/>
          <a:stretch/>
        </p:blipFill>
        <p:spPr>
          <a:xfrm>
            <a:off x="4575175" y="0"/>
            <a:ext cx="4568825" cy="6858000"/>
          </a:xfrm>
          <a:prstGeom prst="rect">
            <a:avLst/>
          </a:prstGeom>
          <a:noFill/>
          <a:ln>
            <a:noFill/>
          </a:ln>
        </p:spPr>
      </p:pic>
    </p:spTree>
    <p:extLst>
      <p:ext uri="{BB962C8B-B14F-4D97-AF65-F5344CB8AC3E}">
        <p14:creationId xmlns:p14="http://schemas.microsoft.com/office/powerpoint/2010/main" val="3909696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7_Sólo el título">
  <p:cSld name="7_Sólo el título">
    <p:spTree>
      <p:nvGrpSpPr>
        <p:cNvPr id="1" name="Shape 117"/>
        <p:cNvGrpSpPr/>
        <p:nvPr/>
      </p:nvGrpSpPr>
      <p:grpSpPr>
        <a:xfrm>
          <a:off x="0" y="0"/>
          <a:ext cx="0" cy="0"/>
          <a:chOff x="0" y="0"/>
          <a:chExt cx="0" cy="0"/>
        </a:xfrm>
      </p:grpSpPr>
      <p:pic>
        <p:nvPicPr>
          <p:cNvPr id="118" name="Google Shape;118;p42"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19" name="Google Shape;119;p42"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120" name="Google Shape;120;p4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 name="Google Shape;121;p42"/>
          <p:cNvSpPr/>
          <p:nvPr/>
        </p:nvSpPr>
        <p:spPr>
          <a:xfrm>
            <a:off x="586828" y="385379"/>
            <a:ext cx="8084206" cy="700690"/>
          </a:xfrm>
          <a:prstGeom prst="rect">
            <a:avLst/>
          </a:prstGeom>
          <a:solidFill>
            <a:srgbClr val="A9120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22" name="Google Shape;122;p42"/>
          <p:cNvSpPr/>
          <p:nvPr/>
        </p:nvSpPr>
        <p:spPr>
          <a:xfrm>
            <a:off x="4117848" y="297797"/>
            <a:ext cx="1156138" cy="166414"/>
          </a:xfrm>
          <a:prstGeom prst="rect">
            <a:avLst/>
          </a:prstGeom>
          <a:solidFill>
            <a:srgbClr val="A91209"/>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23" name="Google Shape;123;p42"/>
          <p:cNvSpPr/>
          <p:nvPr/>
        </p:nvSpPr>
        <p:spPr>
          <a:xfrm>
            <a:off x="5264579" y="297797"/>
            <a:ext cx="1156138" cy="166414"/>
          </a:xfrm>
          <a:prstGeom prst="rect">
            <a:avLst/>
          </a:prstGeom>
          <a:solidFill>
            <a:srgbClr val="D18379"/>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24" name="Google Shape;124;p42"/>
          <p:cNvSpPr/>
          <p:nvPr/>
        </p:nvSpPr>
        <p:spPr>
          <a:xfrm>
            <a:off x="6411310" y="297797"/>
            <a:ext cx="1156138" cy="166414"/>
          </a:xfrm>
          <a:prstGeom prst="rect">
            <a:avLst/>
          </a:prstGeom>
          <a:solidFill>
            <a:srgbClr val="DFA8A1"/>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25" name="Google Shape;125;p42"/>
          <p:cNvSpPr/>
          <p:nvPr/>
        </p:nvSpPr>
        <p:spPr>
          <a:xfrm>
            <a:off x="7514896" y="297797"/>
            <a:ext cx="1156138" cy="166414"/>
          </a:xfrm>
          <a:prstGeom prst="rect">
            <a:avLst/>
          </a:prstGeom>
          <a:solidFill>
            <a:srgbClr val="EAC7C3"/>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915670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texto vertical">
  <p:cSld name="Título y texto vertical">
    <p:spTree>
      <p:nvGrpSpPr>
        <p:cNvPr id="1" name="Shape 126"/>
        <p:cNvGrpSpPr/>
        <p:nvPr/>
      </p:nvGrpSpPr>
      <p:grpSpPr>
        <a:xfrm>
          <a:off x="0" y="0"/>
          <a:ext cx="0" cy="0"/>
          <a:chOff x="0" y="0"/>
          <a:chExt cx="0" cy="0"/>
        </a:xfrm>
      </p:grpSpPr>
      <p:sp>
        <p:nvSpPr>
          <p:cNvPr id="127" name="Google Shape;127;p43"/>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128" name="Google Shape;128;p43"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29" name="Google Shape;129;p43" descr="14.jpg"/>
          <p:cNvPicPr preferRelativeResize="0"/>
          <p:nvPr/>
        </p:nvPicPr>
        <p:blipFill rotWithShape="1">
          <a:blip r:embed="rId3">
            <a:alphaModFix/>
          </a:blip>
          <a:srcRect/>
          <a:stretch/>
        </p:blipFill>
        <p:spPr>
          <a:xfrm>
            <a:off x="4575175" y="0"/>
            <a:ext cx="4568825" cy="6858000"/>
          </a:xfrm>
          <a:prstGeom prst="rect">
            <a:avLst/>
          </a:prstGeom>
          <a:noFill/>
          <a:ln>
            <a:noFill/>
          </a:ln>
        </p:spPr>
      </p:pic>
    </p:spTree>
    <p:extLst>
      <p:ext uri="{BB962C8B-B14F-4D97-AF65-F5344CB8AC3E}">
        <p14:creationId xmlns:p14="http://schemas.microsoft.com/office/powerpoint/2010/main" val="2964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8_Sólo el título">
  <p:cSld name="8_Sólo el título">
    <p:spTree>
      <p:nvGrpSpPr>
        <p:cNvPr id="1" name="Shape 130"/>
        <p:cNvGrpSpPr/>
        <p:nvPr/>
      </p:nvGrpSpPr>
      <p:grpSpPr>
        <a:xfrm>
          <a:off x="0" y="0"/>
          <a:ext cx="0" cy="0"/>
          <a:chOff x="0" y="0"/>
          <a:chExt cx="0" cy="0"/>
        </a:xfrm>
      </p:grpSpPr>
      <p:pic>
        <p:nvPicPr>
          <p:cNvPr id="131" name="Google Shape;131;p44"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32" name="Google Shape;132;p44"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133" name="Google Shape;133;p4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4" name="Google Shape;134;p44"/>
          <p:cNvSpPr/>
          <p:nvPr/>
        </p:nvSpPr>
        <p:spPr>
          <a:xfrm>
            <a:off x="586828" y="385379"/>
            <a:ext cx="8084206" cy="700690"/>
          </a:xfrm>
          <a:prstGeom prst="rect">
            <a:avLst/>
          </a:prstGeom>
          <a:solidFill>
            <a:srgbClr val="713905"/>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35" name="Google Shape;135;p44"/>
          <p:cNvSpPr/>
          <p:nvPr/>
        </p:nvSpPr>
        <p:spPr>
          <a:xfrm>
            <a:off x="4117848" y="297797"/>
            <a:ext cx="1156138" cy="166414"/>
          </a:xfrm>
          <a:prstGeom prst="rect">
            <a:avLst/>
          </a:prstGeom>
          <a:solidFill>
            <a:srgbClr val="713905"/>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36" name="Google Shape;136;p44"/>
          <p:cNvSpPr/>
          <p:nvPr/>
        </p:nvSpPr>
        <p:spPr>
          <a:xfrm>
            <a:off x="5264579" y="297797"/>
            <a:ext cx="1156138" cy="166414"/>
          </a:xfrm>
          <a:prstGeom prst="rect">
            <a:avLst/>
          </a:prstGeom>
          <a:solidFill>
            <a:srgbClr val="B4967C"/>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37" name="Google Shape;137;p44"/>
          <p:cNvSpPr/>
          <p:nvPr/>
        </p:nvSpPr>
        <p:spPr>
          <a:xfrm>
            <a:off x="6411310" y="297797"/>
            <a:ext cx="1156138" cy="166414"/>
          </a:xfrm>
          <a:prstGeom prst="rect">
            <a:avLst/>
          </a:prstGeom>
          <a:solidFill>
            <a:srgbClr val="CBB6A3"/>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38" name="Google Shape;138;p44"/>
          <p:cNvSpPr/>
          <p:nvPr/>
        </p:nvSpPr>
        <p:spPr>
          <a:xfrm>
            <a:off x="7514896" y="297797"/>
            <a:ext cx="1156138" cy="166414"/>
          </a:xfrm>
          <a:prstGeom prst="rect">
            <a:avLst/>
          </a:prstGeom>
          <a:solidFill>
            <a:srgbClr val="DCD0C4"/>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198342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15"/>
        <p:cNvGrpSpPr/>
        <p:nvPr/>
      </p:nvGrpSpPr>
      <p:grpSpPr>
        <a:xfrm>
          <a:off x="0" y="0"/>
          <a:ext cx="0" cy="0"/>
          <a:chOff x="0" y="0"/>
          <a:chExt cx="0" cy="0"/>
        </a:xfrm>
      </p:grpSpPr>
      <p:pic>
        <p:nvPicPr>
          <p:cNvPr id="16" name="Google Shape;16;p15" descr="portada.jpg"/>
          <p:cNvPicPr preferRelativeResize="0"/>
          <p:nvPr/>
        </p:nvPicPr>
        <p:blipFill rotWithShape="1">
          <a:blip r:embed="rId2">
            <a:alphaModFix/>
          </a:blip>
          <a:srcRect/>
          <a:stretch/>
        </p:blipFill>
        <p:spPr>
          <a:xfrm>
            <a:off x="4600575" y="0"/>
            <a:ext cx="4543425" cy="6858000"/>
          </a:xfrm>
          <a:prstGeom prst="rect">
            <a:avLst/>
          </a:prstGeom>
          <a:noFill/>
          <a:ln>
            <a:noFill/>
          </a:ln>
        </p:spPr>
      </p:pic>
      <p:pic>
        <p:nvPicPr>
          <p:cNvPr id="17" name="Google Shape;17;p15" descr="logo.jpg"/>
          <p:cNvPicPr preferRelativeResize="0"/>
          <p:nvPr/>
        </p:nvPicPr>
        <p:blipFill rotWithShape="1">
          <a:blip r:embed="rId3">
            <a:alphaModFix/>
          </a:blip>
          <a:srcRect/>
          <a:stretch/>
        </p:blipFill>
        <p:spPr>
          <a:xfrm>
            <a:off x="955129" y="2294863"/>
            <a:ext cx="4720458" cy="1057186"/>
          </a:xfrm>
          <a:prstGeom prst="rect">
            <a:avLst/>
          </a:prstGeom>
          <a:noFill/>
          <a:ln>
            <a:noFill/>
          </a:ln>
        </p:spPr>
      </p:pic>
    </p:spTree>
    <p:extLst>
      <p:ext uri="{BB962C8B-B14F-4D97-AF65-F5344CB8AC3E}">
        <p14:creationId xmlns:p14="http://schemas.microsoft.com/office/powerpoint/2010/main" val="772795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apositiva de título" type="title">
  <p:cSld name="Diapositiva de título">
    <p:spTree>
      <p:nvGrpSpPr>
        <p:cNvPr id="1" name="Shape 31"/>
        <p:cNvGrpSpPr/>
        <p:nvPr/>
      </p:nvGrpSpPr>
      <p:grpSpPr>
        <a:xfrm>
          <a:off x="0" y="0"/>
          <a:ext cx="0" cy="0"/>
          <a:chOff x="0" y="0"/>
          <a:chExt cx="0" cy="0"/>
        </a:xfrm>
      </p:grpSpPr>
      <p:sp>
        <p:nvSpPr>
          <p:cNvPr id="32" name="Google Shape;32;p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4" name="Google Shape;34;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a:pPr/>
              <a:t>‹Nº›</a:t>
            </a:fld>
            <a:endParaRPr/>
          </a:p>
        </p:txBody>
      </p:sp>
      <p:pic>
        <p:nvPicPr>
          <p:cNvPr id="37" name="Google Shape;37;p18" descr="logo.jpg"/>
          <p:cNvPicPr preferRelativeResize="0"/>
          <p:nvPr/>
        </p:nvPicPr>
        <p:blipFill rotWithShape="1">
          <a:blip r:embed="rId2">
            <a:alphaModFix/>
          </a:blip>
          <a:srcRect/>
          <a:stretch/>
        </p:blipFill>
        <p:spPr>
          <a:xfrm>
            <a:off x="586828" y="6225296"/>
            <a:ext cx="1992643" cy="446269"/>
          </a:xfrm>
          <a:prstGeom prst="rect">
            <a:avLst/>
          </a:prstGeom>
          <a:noFill/>
          <a:ln>
            <a:noFill/>
          </a:ln>
        </p:spPr>
      </p:pic>
    </p:spTree>
    <p:extLst>
      <p:ext uri="{BB962C8B-B14F-4D97-AF65-F5344CB8AC3E}">
        <p14:creationId xmlns:p14="http://schemas.microsoft.com/office/powerpoint/2010/main" val="566915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44"/>
        <p:cNvGrpSpPr/>
        <p:nvPr/>
      </p:nvGrpSpPr>
      <p:grpSpPr>
        <a:xfrm>
          <a:off x="0" y="0"/>
          <a:ext cx="0" cy="0"/>
          <a:chOff x="0" y="0"/>
          <a:chExt cx="0" cy="0"/>
        </a:xfrm>
      </p:grpSpPr>
      <p:pic>
        <p:nvPicPr>
          <p:cNvPr id="45" name="Google Shape;45;p20" descr="ppt institucional-actualizado[1].jpg"/>
          <p:cNvPicPr preferRelativeResize="0"/>
          <p:nvPr/>
        </p:nvPicPr>
        <p:blipFill rotWithShape="1">
          <a:blip r:embed="rId2">
            <a:alphaModFix/>
          </a:blip>
          <a:srcRect/>
          <a:stretch/>
        </p:blipFill>
        <p:spPr>
          <a:xfrm>
            <a:off x="0" y="0"/>
            <a:ext cx="9043416" cy="6781800"/>
          </a:xfrm>
          <a:prstGeom prst="rect">
            <a:avLst/>
          </a:prstGeom>
          <a:noFill/>
          <a:ln>
            <a:noFill/>
          </a:ln>
        </p:spPr>
      </p:pic>
    </p:spTree>
    <p:extLst>
      <p:ext uri="{BB962C8B-B14F-4D97-AF65-F5344CB8AC3E}">
        <p14:creationId xmlns:p14="http://schemas.microsoft.com/office/powerpoint/2010/main" val="3564704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Diapositiva de título">
    <p:spTree>
      <p:nvGrpSpPr>
        <p:cNvPr id="1" name="Shape 31"/>
        <p:cNvGrpSpPr/>
        <p:nvPr/>
      </p:nvGrpSpPr>
      <p:grpSpPr>
        <a:xfrm>
          <a:off x="0" y="0"/>
          <a:ext cx="0" cy="0"/>
          <a:chOff x="0" y="0"/>
          <a:chExt cx="0" cy="0"/>
        </a:xfrm>
      </p:grpSpPr>
      <p:sp>
        <p:nvSpPr>
          <p:cNvPr id="32" name="Google Shape;32;p2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4" name="Google Shape;34;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CL"/>
              <a:pPr/>
              <a:t>‹Nº›</a:t>
            </a:fld>
            <a:endParaRPr/>
          </a:p>
        </p:txBody>
      </p:sp>
      <p:pic>
        <p:nvPicPr>
          <p:cNvPr id="37" name="Google Shape;37;p27" descr="logo.jpg"/>
          <p:cNvPicPr preferRelativeResize="0"/>
          <p:nvPr/>
        </p:nvPicPr>
        <p:blipFill rotWithShape="1">
          <a:blip r:embed="rId2">
            <a:alphaModFix/>
          </a:blip>
          <a:srcRect/>
          <a:stretch/>
        </p:blipFill>
        <p:spPr>
          <a:xfrm>
            <a:off x="586828" y="6225296"/>
            <a:ext cx="1992643" cy="446269"/>
          </a:xfrm>
          <a:prstGeom prst="rect">
            <a:avLst/>
          </a:prstGeom>
          <a:noFill/>
          <a:ln>
            <a:noFill/>
          </a:ln>
        </p:spPr>
      </p:pic>
    </p:spTree>
    <p:extLst>
      <p:ext uri="{BB962C8B-B14F-4D97-AF65-F5344CB8AC3E}">
        <p14:creationId xmlns:p14="http://schemas.microsoft.com/office/powerpoint/2010/main" val="2821355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ación">
  <p:cSld name="Comparación">
    <p:spTree>
      <p:nvGrpSpPr>
        <p:cNvPr id="1" name="Shape 46"/>
        <p:cNvGrpSpPr/>
        <p:nvPr/>
      </p:nvGrpSpPr>
      <p:grpSpPr>
        <a:xfrm>
          <a:off x="0" y="0"/>
          <a:ext cx="0" cy="0"/>
          <a:chOff x="0" y="0"/>
          <a:chExt cx="0" cy="0"/>
        </a:xfrm>
      </p:grpSpPr>
      <p:sp>
        <p:nvSpPr>
          <p:cNvPr id="47" name="Google Shape;47;p21"/>
          <p:cNvSpPr/>
          <p:nvPr/>
        </p:nvSpPr>
        <p:spPr>
          <a:xfrm>
            <a:off x="1748454" y="-27988"/>
            <a:ext cx="1731112" cy="1323439"/>
          </a:xfrm>
          <a:prstGeom prst="rect">
            <a:avLst/>
          </a:prstGeom>
          <a:noFill/>
          <a:ln>
            <a:noFill/>
          </a:ln>
        </p:spPr>
        <p:txBody>
          <a:bodyPr spcFirstLastPara="1" wrap="square" lIns="91425" tIns="45700" rIns="91425" bIns="45700" anchor="t" anchorCtr="0">
            <a:spAutoFit/>
          </a:bodyPr>
          <a:lstStyle/>
          <a:p>
            <a:pPr defTabSz="914400" fontAlgn="auto">
              <a:spcBef>
                <a:spcPts val="0"/>
              </a:spcBef>
              <a:spcAft>
                <a:spcPts val="0"/>
              </a:spcAft>
              <a:buClr>
                <a:srgbClr val="000000"/>
              </a:buClr>
              <a:buFont typeface="Arial"/>
              <a:buNone/>
            </a:pPr>
            <a:r>
              <a:rPr lang="en" sz="8000" b="1" kern="0">
                <a:solidFill>
                  <a:srgbClr val="2871B4"/>
                </a:solidFill>
                <a:latin typeface="Open Sans"/>
                <a:ea typeface="Open Sans"/>
                <a:cs typeface="Open Sans"/>
                <a:sym typeface="Open Sans"/>
              </a:rPr>
              <a:t>16</a:t>
            </a:r>
            <a:endParaRPr sz="1400" kern="0">
              <a:solidFill>
                <a:srgbClr val="000000"/>
              </a:solidFill>
              <a:latin typeface="Arial"/>
              <a:cs typeface="Arial"/>
              <a:sym typeface="Arial"/>
            </a:endParaRPr>
          </a:p>
        </p:txBody>
      </p:sp>
    </p:spTree>
    <p:extLst>
      <p:ext uri="{BB962C8B-B14F-4D97-AF65-F5344CB8AC3E}">
        <p14:creationId xmlns:p14="http://schemas.microsoft.com/office/powerpoint/2010/main" val="890166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ólo el título">
  <p:cSld name="Sólo el título">
    <p:spTree>
      <p:nvGrpSpPr>
        <p:cNvPr id="1" name="Shape 48"/>
        <p:cNvGrpSpPr/>
        <p:nvPr/>
      </p:nvGrpSpPr>
      <p:grpSpPr>
        <a:xfrm>
          <a:off x="0" y="0"/>
          <a:ext cx="0" cy="0"/>
          <a:chOff x="0" y="0"/>
          <a:chExt cx="0" cy="0"/>
        </a:xfrm>
      </p:grpSpPr>
      <p:sp>
        <p:nvSpPr>
          <p:cNvPr id="49" name="Google Shape;49;p22"/>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50" name="Google Shape;50;p22"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51" name="Google Shape;51;p22" descr="1.jpg"/>
          <p:cNvPicPr preferRelativeResize="0"/>
          <p:nvPr/>
        </p:nvPicPr>
        <p:blipFill rotWithShape="1">
          <a:blip r:embed="rId3">
            <a:alphaModFix/>
          </a:blip>
          <a:srcRect/>
          <a:stretch/>
        </p:blipFill>
        <p:spPr>
          <a:xfrm>
            <a:off x="4575175" y="0"/>
            <a:ext cx="4568825" cy="6858001"/>
          </a:xfrm>
          <a:prstGeom prst="rect">
            <a:avLst/>
          </a:prstGeom>
          <a:noFill/>
          <a:ln>
            <a:noFill/>
          </a:ln>
        </p:spPr>
      </p:pic>
    </p:spTree>
    <p:extLst>
      <p:ext uri="{BB962C8B-B14F-4D97-AF65-F5344CB8AC3E}">
        <p14:creationId xmlns:p14="http://schemas.microsoft.com/office/powerpoint/2010/main" val="1381768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Sólo el título">
  <p:cSld name="1_Sólo el título">
    <p:spTree>
      <p:nvGrpSpPr>
        <p:cNvPr id="1" name="Shape 52"/>
        <p:cNvGrpSpPr/>
        <p:nvPr/>
      </p:nvGrpSpPr>
      <p:grpSpPr>
        <a:xfrm>
          <a:off x="0" y="0"/>
          <a:ext cx="0" cy="0"/>
          <a:chOff x="0" y="0"/>
          <a:chExt cx="0" cy="0"/>
        </a:xfrm>
      </p:grpSpPr>
      <p:pic>
        <p:nvPicPr>
          <p:cNvPr id="53" name="Google Shape;53;p23"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sp>
        <p:nvSpPr>
          <p:cNvPr id="54" name="Google Shape;54;p23"/>
          <p:cNvSpPr/>
          <p:nvPr/>
        </p:nvSpPr>
        <p:spPr>
          <a:xfrm>
            <a:off x="586828" y="385379"/>
            <a:ext cx="8084206" cy="700690"/>
          </a:xfrm>
          <a:prstGeom prst="rect">
            <a:avLst/>
          </a:prstGeom>
          <a:solidFill>
            <a:srgbClr val="4A2167"/>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55" name="Google Shape;55;p23"/>
          <p:cNvSpPr/>
          <p:nvPr/>
        </p:nvSpPr>
        <p:spPr>
          <a:xfrm>
            <a:off x="4117848" y="297797"/>
            <a:ext cx="1156138" cy="166414"/>
          </a:xfrm>
          <a:prstGeom prst="rect">
            <a:avLst/>
          </a:prstGeom>
          <a:solidFill>
            <a:srgbClr val="4A2167"/>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56" name="Google Shape;56;p23"/>
          <p:cNvSpPr/>
          <p:nvPr/>
        </p:nvSpPr>
        <p:spPr>
          <a:xfrm>
            <a:off x="5264579" y="297797"/>
            <a:ext cx="1156138" cy="166414"/>
          </a:xfrm>
          <a:prstGeom prst="rect">
            <a:avLst/>
          </a:prstGeom>
          <a:solidFill>
            <a:srgbClr val="5A3574"/>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57" name="Google Shape;57;p23"/>
          <p:cNvSpPr/>
          <p:nvPr/>
        </p:nvSpPr>
        <p:spPr>
          <a:xfrm>
            <a:off x="6411310" y="297797"/>
            <a:ext cx="1156138" cy="166414"/>
          </a:xfrm>
          <a:prstGeom prst="rect">
            <a:avLst/>
          </a:prstGeom>
          <a:solidFill>
            <a:srgbClr val="6D4E83"/>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58" name="Google Shape;58;p23"/>
          <p:cNvSpPr/>
          <p:nvPr/>
        </p:nvSpPr>
        <p:spPr>
          <a:xfrm>
            <a:off x="7514896" y="297797"/>
            <a:ext cx="1156138" cy="166414"/>
          </a:xfrm>
          <a:prstGeom prst="rect">
            <a:avLst/>
          </a:prstGeom>
          <a:solidFill>
            <a:srgbClr val="7D6690"/>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59" name="Google Shape;59;p23"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60" name="Google Shape;60;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3219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61"/>
        <p:cNvGrpSpPr/>
        <p:nvPr/>
      </p:nvGrpSpPr>
      <p:grpSpPr>
        <a:xfrm>
          <a:off x="0" y="0"/>
          <a:ext cx="0" cy="0"/>
          <a:chOff x="0" y="0"/>
          <a:chExt cx="0" cy="0"/>
        </a:xfrm>
      </p:grpSpPr>
      <p:sp>
        <p:nvSpPr>
          <p:cNvPr id="62" name="Google Shape;62;p24"/>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63" name="Google Shape;63;p24"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64" name="Google Shape;64;p24" descr="3.jpg"/>
          <p:cNvPicPr preferRelativeResize="0"/>
          <p:nvPr/>
        </p:nvPicPr>
        <p:blipFill rotWithShape="1">
          <a:blip r:embed="rId3">
            <a:alphaModFix/>
          </a:blip>
          <a:srcRect/>
          <a:stretch/>
        </p:blipFill>
        <p:spPr>
          <a:xfrm>
            <a:off x="4575175" y="0"/>
            <a:ext cx="4568825" cy="6858000"/>
          </a:xfrm>
          <a:prstGeom prst="rect">
            <a:avLst/>
          </a:prstGeom>
          <a:noFill/>
          <a:ln>
            <a:noFill/>
          </a:ln>
        </p:spPr>
      </p:pic>
    </p:spTree>
    <p:extLst>
      <p:ext uri="{BB962C8B-B14F-4D97-AF65-F5344CB8AC3E}">
        <p14:creationId xmlns:p14="http://schemas.microsoft.com/office/powerpoint/2010/main" val="14119195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Sólo el título">
  <p:cSld name="2_Sólo el título">
    <p:spTree>
      <p:nvGrpSpPr>
        <p:cNvPr id="1" name="Shape 65"/>
        <p:cNvGrpSpPr/>
        <p:nvPr/>
      </p:nvGrpSpPr>
      <p:grpSpPr>
        <a:xfrm>
          <a:off x="0" y="0"/>
          <a:ext cx="0" cy="0"/>
          <a:chOff x="0" y="0"/>
          <a:chExt cx="0" cy="0"/>
        </a:xfrm>
      </p:grpSpPr>
      <p:pic>
        <p:nvPicPr>
          <p:cNvPr id="66" name="Google Shape;66;p25"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67" name="Google Shape;67;p25"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68" name="Google Shape;68;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25"/>
          <p:cNvSpPr/>
          <p:nvPr/>
        </p:nvSpPr>
        <p:spPr>
          <a:xfrm>
            <a:off x="586828" y="385379"/>
            <a:ext cx="8084206" cy="700690"/>
          </a:xfrm>
          <a:prstGeom prst="rect">
            <a:avLst/>
          </a:prstGeom>
          <a:solidFill>
            <a:srgbClr val="32A3CE"/>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70" name="Google Shape;70;p25"/>
          <p:cNvSpPr/>
          <p:nvPr/>
        </p:nvSpPr>
        <p:spPr>
          <a:xfrm>
            <a:off x="4117848" y="297797"/>
            <a:ext cx="1156138" cy="166414"/>
          </a:xfrm>
          <a:prstGeom prst="rect">
            <a:avLst/>
          </a:prstGeom>
          <a:solidFill>
            <a:srgbClr val="32A3CE"/>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71" name="Google Shape;71;p25"/>
          <p:cNvSpPr/>
          <p:nvPr/>
        </p:nvSpPr>
        <p:spPr>
          <a:xfrm>
            <a:off x="5264579" y="297797"/>
            <a:ext cx="1156138" cy="166414"/>
          </a:xfrm>
          <a:prstGeom prst="rect">
            <a:avLst/>
          </a:prstGeom>
          <a:solidFill>
            <a:srgbClr val="45ACCD"/>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72" name="Google Shape;72;p25"/>
          <p:cNvSpPr/>
          <p:nvPr/>
        </p:nvSpPr>
        <p:spPr>
          <a:xfrm>
            <a:off x="6411310" y="297797"/>
            <a:ext cx="1156138" cy="166414"/>
          </a:xfrm>
          <a:prstGeom prst="rect">
            <a:avLst/>
          </a:prstGeom>
          <a:solidFill>
            <a:srgbClr val="62B2CB"/>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73" name="Google Shape;73;p25"/>
          <p:cNvSpPr/>
          <p:nvPr/>
        </p:nvSpPr>
        <p:spPr>
          <a:xfrm>
            <a:off x="7514896" y="297797"/>
            <a:ext cx="1156138" cy="166414"/>
          </a:xfrm>
          <a:prstGeom prst="rect">
            <a:avLst/>
          </a:prstGeom>
          <a:solidFill>
            <a:srgbClr val="83BBCA"/>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7023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En blanco">
  <p:cSld name="1_En blanco">
    <p:spTree>
      <p:nvGrpSpPr>
        <p:cNvPr id="1" name="Shape 74"/>
        <p:cNvGrpSpPr/>
        <p:nvPr/>
      </p:nvGrpSpPr>
      <p:grpSpPr>
        <a:xfrm>
          <a:off x="0" y="0"/>
          <a:ext cx="0" cy="0"/>
          <a:chOff x="0" y="0"/>
          <a:chExt cx="0" cy="0"/>
        </a:xfrm>
      </p:grpSpPr>
      <p:sp>
        <p:nvSpPr>
          <p:cNvPr id="75" name="Google Shape;75;p26"/>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76" name="Google Shape;76;p26"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77" name="Google Shape;77;p26" descr="2.jpg"/>
          <p:cNvPicPr preferRelativeResize="0"/>
          <p:nvPr/>
        </p:nvPicPr>
        <p:blipFill rotWithShape="1">
          <a:blip r:embed="rId3">
            <a:alphaModFix/>
          </a:blip>
          <a:srcRect/>
          <a:stretch/>
        </p:blipFill>
        <p:spPr>
          <a:xfrm>
            <a:off x="4575175" y="0"/>
            <a:ext cx="4568825" cy="6858001"/>
          </a:xfrm>
          <a:prstGeom prst="rect">
            <a:avLst/>
          </a:prstGeom>
          <a:noFill/>
          <a:ln>
            <a:noFill/>
          </a:ln>
        </p:spPr>
      </p:pic>
    </p:spTree>
    <p:extLst>
      <p:ext uri="{BB962C8B-B14F-4D97-AF65-F5344CB8AC3E}">
        <p14:creationId xmlns:p14="http://schemas.microsoft.com/office/powerpoint/2010/main" val="3649060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En blanco">
  <p:cSld name="2_En blanco">
    <p:spTree>
      <p:nvGrpSpPr>
        <p:cNvPr id="1" name="Shape 87"/>
        <p:cNvGrpSpPr/>
        <p:nvPr/>
      </p:nvGrpSpPr>
      <p:grpSpPr>
        <a:xfrm>
          <a:off x="0" y="0"/>
          <a:ext cx="0" cy="0"/>
          <a:chOff x="0" y="0"/>
          <a:chExt cx="0" cy="0"/>
        </a:xfrm>
      </p:grpSpPr>
      <p:sp>
        <p:nvSpPr>
          <p:cNvPr id="88" name="Google Shape;88;p28"/>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89" name="Google Shape;89;p28"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90" name="Google Shape;90;p28" descr="4.jpg"/>
          <p:cNvPicPr preferRelativeResize="0"/>
          <p:nvPr/>
        </p:nvPicPr>
        <p:blipFill rotWithShape="1">
          <a:blip r:embed="rId3">
            <a:alphaModFix/>
          </a:blip>
          <a:srcRect/>
          <a:stretch/>
        </p:blipFill>
        <p:spPr>
          <a:xfrm>
            <a:off x="4575175" y="0"/>
            <a:ext cx="4568825" cy="6858000"/>
          </a:xfrm>
          <a:prstGeom prst="rect">
            <a:avLst/>
          </a:prstGeom>
          <a:noFill/>
          <a:ln>
            <a:noFill/>
          </a:ln>
        </p:spPr>
      </p:pic>
    </p:spTree>
    <p:extLst>
      <p:ext uri="{BB962C8B-B14F-4D97-AF65-F5344CB8AC3E}">
        <p14:creationId xmlns:p14="http://schemas.microsoft.com/office/powerpoint/2010/main" val="357304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_Sólo el título">
  <p:cSld name="4_Sólo el título">
    <p:spTree>
      <p:nvGrpSpPr>
        <p:cNvPr id="1" name="Shape 91"/>
        <p:cNvGrpSpPr/>
        <p:nvPr/>
      </p:nvGrpSpPr>
      <p:grpSpPr>
        <a:xfrm>
          <a:off x="0" y="0"/>
          <a:ext cx="0" cy="0"/>
          <a:chOff x="0" y="0"/>
          <a:chExt cx="0" cy="0"/>
        </a:xfrm>
      </p:grpSpPr>
      <p:pic>
        <p:nvPicPr>
          <p:cNvPr id="92" name="Google Shape;92;p29"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93" name="Google Shape;93;p29"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94" name="Google Shape;94;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 name="Google Shape;95;p29"/>
          <p:cNvSpPr/>
          <p:nvPr/>
        </p:nvSpPr>
        <p:spPr>
          <a:xfrm>
            <a:off x="586828" y="385379"/>
            <a:ext cx="8084206" cy="700690"/>
          </a:xfrm>
          <a:prstGeom prst="rect">
            <a:avLst/>
          </a:prstGeom>
          <a:solidFill>
            <a:srgbClr val="A9C114"/>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96" name="Google Shape;96;p29"/>
          <p:cNvSpPr/>
          <p:nvPr/>
        </p:nvSpPr>
        <p:spPr>
          <a:xfrm>
            <a:off x="4099034" y="297797"/>
            <a:ext cx="1156138" cy="166414"/>
          </a:xfrm>
          <a:prstGeom prst="rect">
            <a:avLst/>
          </a:prstGeom>
          <a:solidFill>
            <a:srgbClr val="A9C114"/>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97" name="Google Shape;97;p29"/>
          <p:cNvSpPr/>
          <p:nvPr/>
        </p:nvSpPr>
        <p:spPr>
          <a:xfrm>
            <a:off x="5255172" y="297797"/>
            <a:ext cx="1156138" cy="166414"/>
          </a:xfrm>
          <a:prstGeom prst="rect">
            <a:avLst/>
          </a:prstGeom>
          <a:solidFill>
            <a:srgbClr val="D2DE7B"/>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98" name="Google Shape;98;p29"/>
          <p:cNvSpPr/>
          <p:nvPr/>
        </p:nvSpPr>
        <p:spPr>
          <a:xfrm>
            <a:off x="6411310" y="297797"/>
            <a:ext cx="1156138" cy="166414"/>
          </a:xfrm>
          <a:prstGeom prst="rect">
            <a:avLst/>
          </a:prstGeom>
          <a:solidFill>
            <a:srgbClr val="DFE9A4"/>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99" name="Google Shape;99;p29"/>
          <p:cNvSpPr/>
          <p:nvPr/>
        </p:nvSpPr>
        <p:spPr>
          <a:xfrm>
            <a:off x="7514896" y="297797"/>
            <a:ext cx="1156138" cy="166414"/>
          </a:xfrm>
          <a:prstGeom prst="rect">
            <a:avLst/>
          </a:prstGeom>
          <a:solidFill>
            <a:srgbClr val="EAF0C4"/>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627172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En blanco">
  <p:cSld name="4_En blanco">
    <p:spTree>
      <p:nvGrpSpPr>
        <p:cNvPr id="1" name="Shape 100"/>
        <p:cNvGrpSpPr/>
        <p:nvPr/>
      </p:nvGrpSpPr>
      <p:grpSpPr>
        <a:xfrm>
          <a:off x="0" y="0"/>
          <a:ext cx="0" cy="0"/>
          <a:chOff x="0" y="0"/>
          <a:chExt cx="0" cy="0"/>
        </a:xfrm>
      </p:grpSpPr>
      <p:sp>
        <p:nvSpPr>
          <p:cNvPr id="101" name="Google Shape;101;p30"/>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102" name="Google Shape;102;p30"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03" name="Google Shape;103;p30" descr="6.jpg"/>
          <p:cNvPicPr preferRelativeResize="0"/>
          <p:nvPr/>
        </p:nvPicPr>
        <p:blipFill rotWithShape="1">
          <a:blip r:embed="rId3">
            <a:alphaModFix/>
          </a:blip>
          <a:srcRect/>
          <a:stretch/>
        </p:blipFill>
        <p:spPr>
          <a:xfrm>
            <a:off x="4575175" y="0"/>
            <a:ext cx="4568825" cy="6858000"/>
          </a:xfrm>
          <a:prstGeom prst="rect">
            <a:avLst/>
          </a:prstGeom>
          <a:noFill/>
          <a:ln>
            <a:noFill/>
          </a:ln>
        </p:spPr>
      </p:pic>
    </p:spTree>
    <p:extLst>
      <p:ext uri="{BB962C8B-B14F-4D97-AF65-F5344CB8AC3E}">
        <p14:creationId xmlns:p14="http://schemas.microsoft.com/office/powerpoint/2010/main" val="3933852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6_Sólo el título">
  <p:cSld name="6_Sólo el título">
    <p:spTree>
      <p:nvGrpSpPr>
        <p:cNvPr id="1" name="Shape 104"/>
        <p:cNvGrpSpPr/>
        <p:nvPr/>
      </p:nvGrpSpPr>
      <p:grpSpPr>
        <a:xfrm>
          <a:off x="0" y="0"/>
          <a:ext cx="0" cy="0"/>
          <a:chOff x="0" y="0"/>
          <a:chExt cx="0" cy="0"/>
        </a:xfrm>
      </p:grpSpPr>
      <p:pic>
        <p:nvPicPr>
          <p:cNvPr id="105" name="Google Shape;105;p31"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06" name="Google Shape;106;p31"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107" name="Google Shape;107;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31"/>
          <p:cNvSpPr/>
          <p:nvPr/>
        </p:nvSpPr>
        <p:spPr>
          <a:xfrm>
            <a:off x="586828" y="385379"/>
            <a:ext cx="8084206" cy="700690"/>
          </a:xfrm>
          <a:prstGeom prst="rect">
            <a:avLst/>
          </a:prstGeom>
          <a:solidFill>
            <a:srgbClr val="F8CA1B"/>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09" name="Google Shape;109;p31"/>
          <p:cNvSpPr/>
          <p:nvPr/>
        </p:nvSpPr>
        <p:spPr>
          <a:xfrm>
            <a:off x="4117848" y="297797"/>
            <a:ext cx="1156138" cy="166414"/>
          </a:xfrm>
          <a:prstGeom prst="rect">
            <a:avLst/>
          </a:prstGeom>
          <a:solidFill>
            <a:srgbClr val="F8CA1B"/>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10" name="Google Shape;110;p31"/>
          <p:cNvSpPr/>
          <p:nvPr/>
        </p:nvSpPr>
        <p:spPr>
          <a:xfrm>
            <a:off x="5264579" y="297797"/>
            <a:ext cx="1156138" cy="166414"/>
          </a:xfrm>
          <a:prstGeom prst="rect">
            <a:avLst/>
          </a:prstGeom>
          <a:solidFill>
            <a:srgbClr val="FAE17A"/>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11" name="Google Shape;111;p31"/>
          <p:cNvSpPr/>
          <p:nvPr/>
        </p:nvSpPr>
        <p:spPr>
          <a:xfrm>
            <a:off x="6411310" y="297797"/>
            <a:ext cx="1156138" cy="166414"/>
          </a:xfrm>
          <a:prstGeom prst="rect">
            <a:avLst/>
          </a:prstGeom>
          <a:solidFill>
            <a:srgbClr val="FCEBA3"/>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12" name="Google Shape;112;p31"/>
          <p:cNvSpPr/>
          <p:nvPr/>
        </p:nvSpPr>
        <p:spPr>
          <a:xfrm>
            <a:off x="7514896" y="297797"/>
            <a:ext cx="1156138" cy="166414"/>
          </a:xfrm>
          <a:prstGeom prst="rect">
            <a:avLst/>
          </a:prstGeom>
          <a:solidFill>
            <a:srgbClr val="FDF3C2"/>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84100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8"/>
        <p:cNvGrpSpPr/>
        <p:nvPr/>
      </p:nvGrpSpPr>
      <p:grpSpPr>
        <a:xfrm>
          <a:off x="0" y="0"/>
          <a:ext cx="0" cy="0"/>
          <a:chOff x="0" y="0"/>
          <a:chExt cx="0" cy="0"/>
        </a:xfrm>
      </p:grpSpPr>
      <p:sp>
        <p:nvSpPr>
          <p:cNvPr id="39" name="Google Shape;39;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CL"/>
              <a:pPr/>
              <a:t>‹Nº›</a:t>
            </a:fld>
            <a:endParaRPr/>
          </a:p>
        </p:txBody>
      </p:sp>
    </p:spTree>
    <p:extLst>
      <p:ext uri="{BB962C8B-B14F-4D97-AF65-F5344CB8AC3E}">
        <p14:creationId xmlns:p14="http://schemas.microsoft.com/office/powerpoint/2010/main" val="3438670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En blanco">
  <p:cSld name="5_En blanco">
    <p:spTree>
      <p:nvGrpSpPr>
        <p:cNvPr id="1" name="Shape 113"/>
        <p:cNvGrpSpPr/>
        <p:nvPr/>
      </p:nvGrpSpPr>
      <p:grpSpPr>
        <a:xfrm>
          <a:off x="0" y="0"/>
          <a:ext cx="0" cy="0"/>
          <a:chOff x="0" y="0"/>
          <a:chExt cx="0" cy="0"/>
        </a:xfrm>
      </p:grpSpPr>
      <p:sp>
        <p:nvSpPr>
          <p:cNvPr id="114" name="Google Shape;114;p32"/>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115" name="Google Shape;115;p32"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16" name="Google Shape;116;p32" descr="7.jpg"/>
          <p:cNvPicPr preferRelativeResize="0"/>
          <p:nvPr/>
        </p:nvPicPr>
        <p:blipFill rotWithShape="1">
          <a:blip r:embed="rId3">
            <a:alphaModFix/>
          </a:blip>
          <a:srcRect/>
          <a:stretch/>
        </p:blipFill>
        <p:spPr>
          <a:xfrm>
            <a:off x="4575175" y="0"/>
            <a:ext cx="4568825" cy="6858000"/>
          </a:xfrm>
          <a:prstGeom prst="rect">
            <a:avLst/>
          </a:prstGeom>
          <a:noFill/>
          <a:ln>
            <a:noFill/>
          </a:ln>
        </p:spPr>
      </p:pic>
    </p:spTree>
    <p:extLst>
      <p:ext uri="{BB962C8B-B14F-4D97-AF65-F5344CB8AC3E}">
        <p14:creationId xmlns:p14="http://schemas.microsoft.com/office/powerpoint/2010/main" val="2156906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7_Sólo el título">
  <p:cSld name="7_Sólo el título">
    <p:spTree>
      <p:nvGrpSpPr>
        <p:cNvPr id="1" name="Shape 117"/>
        <p:cNvGrpSpPr/>
        <p:nvPr/>
      </p:nvGrpSpPr>
      <p:grpSpPr>
        <a:xfrm>
          <a:off x="0" y="0"/>
          <a:ext cx="0" cy="0"/>
          <a:chOff x="0" y="0"/>
          <a:chExt cx="0" cy="0"/>
        </a:xfrm>
      </p:grpSpPr>
      <p:pic>
        <p:nvPicPr>
          <p:cNvPr id="118" name="Google Shape;118;p33"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19" name="Google Shape;119;p33"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120" name="Google Shape;120;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 name="Google Shape;121;p33"/>
          <p:cNvSpPr/>
          <p:nvPr/>
        </p:nvSpPr>
        <p:spPr>
          <a:xfrm>
            <a:off x="586828" y="385379"/>
            <a:ext cx="8084206" cy="700690"/>
          </a:xfrm>
          <a:prstGeom prst="rect">
            <a:avLst/>
          </a:prstGeom>
          <a:solidFill>
            <a:srgbClr val="A9120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22" name="Google Shape;122;p33"/>
          <p:cNvSpPr/>
          <p:nvPr/>
        </p:nvSpPr>
        <p:spPr>
          <a:xfrm>
            <a:off x="4117848" y="297797"/>
            <a:ext cx="1156138" cy="166414"/>
          </a:xfrm>
          <a:prstGeom prst="rect">
            <a:avLst/>
          </a:prstGeom>
          <a:solidFill>
            <a:srgbClr val="A91209"/>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23" name="Google Shape;123;p33"/>
          <p:cNvSpPr/>
          <p:nvPr/>
        </p:nvSpPr>
        <p:spPr>
          <a:xfrm>
            <a:off x="5264579" y="297797"/>
            <a:ext cx="1156138" cy="166414"/>
          </a:xfrm>
          <a:prstGeom prst="rect">
            <a:avLst/>
          </a:prstGeom>
          <a:solidFill>
            <a:srgbClr val="D18379"/>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24" name="Google Shape;124;p33"/>
          <p:cNvSpPr/>
          <p:nvPr/>
        </p:nvSpPr>
        <p:spPr>
          <a:xfrm>
            <a:off x="6411310" y="297797"/>
            <a:ext cx="1156138" cy="166414"/>
          </a:xfrm>
          <a:prstGeom prst="rect">
            <a:avLst/>
          </a:prstGeom>
          <a:solidFill>
            <a:srgbClr val="DFA8A1"/>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25" name="Google Shape;125;p33"/>
          <p:cNvSpPr/>
          <p:nvPr/>
        </p:nvSpPr>
        <p:spPr>
          <a:xfrm>
            <a:off x="7514896" y="297797"/>
            <a:ext cx="1156138" cy="166414"/>
          </a:xfrm>
          <a:prstGeom prst="rect">
            <a:avLst/>
          </a:prstGeom>
          <a:solidFill>
            <a:srgbClr val="EAC7C3"/>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6177326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ítulo y texto vertical">
  <p:cSld name="Título y texto vertical">
    <p:spTree>
      <p:nvGrpSpPr>
        <p:cNvPr id="1" name="Shape 126"/>
        <p:cNvGrpSpPr/>
        <p:nvPr/>
      </p:nvGrpSpPr>
      <p:grpSpPr>
        <a:xfrm>
          <a:off x="0" y="0"/>
          <a:ext cx="0" cy="0"/>
          <a:chOff x="0" y="0"/>
          <a:chExt cx="0" cy="0"/>
        </a:xfrm>
      </p:grpSpPr>
      <p:sp>
        <p:nvSpPr>
          <p:cNvPr id="127" name="Google Shape;127;p34"/>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128" name="Google Shape;128;p34"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29" name="Google Shape;129;p34" descr="14.jpg"/>
          <p:cNvPicPr preferRelativeResize="0"/>
          <p:nvPr/>
        </p:nvPicPr>
        <p:blipFill rotWithShape="1">
          <a:blip r:embed="rId3">
            <a:alphaModFix/>
          </a:blip>
          <a:srcRect/>
          <a:stretch/>
        </p:blipFill>
        <p:spPr>
          <a:xfrm>
            <a:off x="4575175" y="0"/>
            <a:ext cx="4568825" cy="6858000"/>
          </a:xfrm>
          <a:prstGeom prst="rect">
            <a:avLst/>
          </a:prstGeom>
          <a:noFill/>
          <a:ln>
            <a:noFill/>
          </a:ln>
        </p:spPr>
      </p:pic>
    </p:spTree>
    <p:extLst>
      <p:ext uri="{BB962C8B-B14F-4D97-AF65-F5344CB8AC3E}">
        <p14:creationId xmlns:p14="http://schemas.microsoft.com/office/powerpoint/2010/main" val="1300705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8_Sólo el título">
  <p:cSld name="8_Sólo el título">
    <p:spTree>
      <p:nvGrpSpPr>
        <p:cNvPr id="1" name="Shape 130"/>
        <p:cNvGrpSpPr/>
        <p:nvPr/>
      </p:nvGrpSpPr>
      <p:grpSpPr>
        <a:xfrm>
          <a:off x="0" y="0"/>
          <a:ext cx="0" cy="0"/>
          <a:chOff x="0" y="0"/>
          <a:chExt cx="0" cy="0"/>
        </a:xfrm>
      </p:grpSpPr>
      <p:pic>
        <p:nvPicPr>
          <p:cNvPr id="131" name="Google Shape;131;p35"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32" name="Google Shape;132;p35"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133" name="Google Shape;133;p3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4" name="Google Shape;134;p35"/>
          <p:cNvSpPr/>
          <p:nvPr/>
        </p:nvSpPr>
        <p:spPr>
          <a:xfrm>
            <a:off x="586828" y="385379"/>
            <a:ext cx="8084206" cy="700690"/>
          </a:xfrm>
          <a:prstGeom prst="rect">
            <a:avLst/>
          </a:prstGeom>
          <a:solidFill>
            <a:srgbClr val="713905"/>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35" name="Google Shape;135;p35"/>
          <p:cNvSpPr/>
          <p:nvPr/>
        </p:nvSpPr>
        <p:spPr>
          <a:xfrm>
            <a:off x="4117848" y="297797"/>
            <a:ext cx="1156138" cy="166414"/>
          </a:xfrm>
          <a:prstGeom prst="rect">
            <a:avLst/>
          </a:prstGeom>
          <a:solidFill>
            <a:srgbClr val="713905"/>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36" name="Google Shape;136;p35"/>
          <p:cNvSpPr/>
          <p:nvPr/>
        </p:nvSpPr>
        <p:spPr>
          <a:xfrm>
            <a:off x="5264579" y="297797"/>
            <a:ext cx="1156138" cy="166414"/>
          </a:xfrm>
          <a:prstGeom prst="rect">
            <a:avLst/>
          </a:prstGeom>
          <a:solidFill>
            <a:srgbClr val="B4967C"/>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37" name="Google Shape;137;p35"/>
          <p:cNvSpPr/>
          <p:nvPr/>
        </p:nvSpPr>
        <p:spPr>
          <a:xfrm>
            <a:off x="6411310" y="297797"/>
            <a:ext cx="1156138" cy="166414"/>
          </a:xfrm>
          <a:prstGeom prst="rect">
            <a:avLst/>
          </a:prstGeom>
          <a:solidFill>
            <a:srgbClr val="CBB6A3"/>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38" name="Google Shape;138;p35"/>
          <p:cNvSpPr/>
          <p:nvPr/>
        </p:nvSpPr>
        <p:spPr>
          <a:xfrm>
            <a:off x="7514896" y="297797"/>
            <a:ext cx="1156138" cy="166414"/>
          </a:xfrm>
          <a:prstGeom prst="rect">
            <a:avLst/>
          </a:prstGeom>
          <a:solidFill>
            <a:srgbClr val="DCD0C4"/>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5246617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vertical y texto">
  <p:cSld name="Título vertical y texto">
    <p:spTree>
      <p:nvGrpSpPr>
        <p:cNvPr id="1" name="Shape 139"/>
        <p:cNvGrpSpPr/>
        <p:nvPr/>
      </p:nvGrpSpPr>
      <p:grpSpPr>
        <a:xfrm>
          <a:off x="0" y="0"/>
          <a:ext cx="0" cy="0"/>
          <a:chOff x="0" y="0"/>
          <a:chExt cx="0" cy="0"/>
        </a:xfrm>
      </p:grpSpPr>
      <p:sp>
        <p:nvSpPr>
          <p:cNvPr id="140" name="Google Shape;140;p36"/>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141" name="Google Shape;141;p36"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42" name="Google Shape;142;p36" descr="15.jpg"/>
          <p:cNvPicPr preferRelativeResize="0"/>
          <p:nvPr/>
        </p:nvPicPr>
        <p:blipFill rotWithShape="1">
          <a:blip r:embed="rId3">
            <a:alphaModFix/>
          </a:blip>
          <a:srcRect/>
          <a:stretch/>
        </p:blipFill>
        <p:spPr>
          <a:xfrm>
            <a:off x="4575175" y="0"/>
            <a:ext cx="4568825" cy="6858000"/>
          </a:xfrm>
          <a:prstGeom prst="rect">
            <a:avLst/>
          </a:prstGeom>
          <a:noFill/>
          <a:ln>
            <a:noFill/>
          </a:ln>
        </p:spPr>
      </p:pic>
    </p:spTree>
    <p:extLst>
      <p:ext uri="{BB962C8B-B14F-4D97-AF65-F5344CB8AC3E}">
        <p14:creationId xmlns:p14="http://schemas.microsoft.com/office/powerpoint/2010/main" val="23382808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9_Sólo el título">
  <p:cSld name="9_Sólo el título">
    <p:spTree>
      <p:nvGrpSpPr>
        <p:cNvPr id="1" name="Shape 143"/>
        <p:cNvGrpSpPr/>
        <p:nvPr/>
      </p:nvGrpSpPr>
      <p:grpSpPr>
        <a:xfrm>
          <a:off x="0" y="0"/>
          <a:ext cx="0" cy="0"/>
          <a:chOff x="0" y="0"/>
          <a:chExt cx="0" cy="0"/>
        </a:xfrm>
      </p:grpSpPr>
      <p:pic>
        <p:nvPicPr>
          <p:cNvPr id="144" name="Google Shape;144;p37"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145" name="Google Shape;145;p37"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146" name="Google Shape;146;p3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7" name="Google Shape;147;p37"/>
          <p:cNvSpPr/>
          <p:nvPr/>
        </p:nvSpPr>
        <p:spPr>
          <a:xfrm>
            <a:off x="586828" y="385379"/>
            <a:ext cx="8084206" cy="700690"/>
          </a:xfrm>
          <a:prstGeom prst="rect">
            <a:avLst/>
          </a:prstGeom>
          <a:solidFill>
            <a:srgbClr val="665C5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48" name="Google Shape;148;p37"/>
          <p:cNvSpPr/>
          <p:nvPr/>
        </p:nvSpPr>
        <p:spPr>
          <a:xfrm>
            <a:off x="4117848" y="297797"/>
            <a:ext cx="1156138" cy="166414"/>
          </a:xfrm>
          <a:prstGeom prst="rect">
            <a:avLst/>
          </a:prstGeom>
          <a:solidFill>
            <a:srgbClr val="665C52"/>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49" name="Google Shape;149;p37"/>
          <p:cNvSpPr/>
          <p:nvPr/>
        </p:nvSpPr>
        <p:spPr>
          <a:xfrm>
            <a:off x="5264579" y="297797"/>
            <a:ext cx="1156138" cy="166414"/>
          </a:xfrm>
          <a:prstGeom prst="rect">
            <a:avLst/>
          </a:prstGeom>
          <a:solidFill>
            <a:srgbClr val="AEA9A3"/>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50" name="Google Shape;150;p37"/>
          <p:cNvSpPr/>
          <p:nvPr/>
        </p:nvSpPr>
        <p:spPr>
          <a:xfrm>
            <a:off x="6411310" y="297797"/>
            <a:ext cx="1156138" cy="166414"/>
          </a:xfrm>
          <a:prstGeom prst="rect">
            <a:avLst/>
          </a:prstGeom>
          <a:solidFill>
            <a:srgbClr val="C6C3BE"/>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151" name="Google Shape;151;p37"/>
          <p:cNvSpPr/>
          <p:nvPr/>
        </p:nvSpPr>
        <p:spPr>
          <a:xfrm>
            <a:off x="7514896" y="297797"/>
            <a:ext cx="1156138" cy="166414"/>
          </a:xfrm>
          <a:prstGeom prst="rect">
            <a:avLst/>
          </a:prstGeom>
          <a:solidFill>
            <a:srgbClr val="D9D8D4"/>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510909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44"/>
        <p:cNvGrpSpPr/>
        <p:nvPr/>
      </p:nvGrpSpPr>
      <p:grpSpPr>
        <a:xfrm>
          <a:off x="0" y="0"/>
          <a:ext cx="0" cy="0"/>
          <a:chOff x="0" y="0"/>
          <a:chExt cx="0" cy="0"/>
        </a:xfrm>
      </p:grpSpPr>
      <p:pic>
        <p:nvPicPr>
          <p:cNvPr id="45" name="Google Shape;45;p29" descr="ppt institucional-actualizado[1].jpg"/>
          <p:cNvPicPr preferRelativeResize="0"/>
          <p:nvPr/>
        </p:nvPicPr>
        <p:blipFill rotWithShape="1">
          <a:blip r:embed="rId2">
            <a:alphaModFix/>
          </a:blip>
          <a:srcRect/>
          <a:stretch/>
        </p:blipFill>
        <p:spPr>
          <a:xfrm>
            <a:off x="0" y="0"/>
            <a:ext cx="9043416" cy="6781800"/>
          </a:xfrm>
          <a:prstGeom prst="rect">
            <a:avLst/>
          </a:prstGeom>
          <a:noFill/>
          <a:ln>
            <a:noFill/>
          </a:ln>
        </p:spPr>
      </p:pic>
    </p:spTree>
    <p:extLst>
      <p:ext uri="{BB962C8B-B14F-4D97-AF65-F5344CB8AC3E}">
        <p14:creationId xmlns:p14="http://schemas.microsoft.com/office/powerpoint/2010/main" val="4034037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p:cSld name="Comparación">
    <p:spTree>
      <p:nvGrpSpPr>
        <p:cNvPr id="1" name="Shape 46"/>
        <p:cNvGrpSpPr/>
        <p:nvPr/>
      </p:nvGrpSpPr>
      <p:grpSpPr>
        <a:xfrm>
          <a:off x="0" y="0"/>
          <a:ext cx="0" cy="0"/>
          <a:chOff x="0" y="0"/>
          <a:chExt cx="0" cy="0"/>
        </a:xfrm>
      </p:grpSpPr>
      <p:sp>
        <p:nvSpPr>
          <p:cNvPr id="47" name="Google Shape;47;p30"/>
          <p:cNvSpPr/>
          <p:nvPr/>
        </p:nvSpPr>
        <p:spPr>
          <a:xfrm>
            <a:off x="1748454" y="-27988"/>
            <a:ext cx="1731112" cy="1323439"/>
          </a:xfrm>
          <a:prstGeom prst="rect">
            <a:avLst/>
          </a:prstGeom>
          <a:noFill/>
          <a:ln>
            <a:noFill/>
          </a:ln>
        </p:spPr>
        <p:txBody>
          <a:bodyPr spcFirstLastPara="1" wrap="square" lIns="91425" tIns="45700" rIns="91425" bIns="45700" anchor="t" anchorCtr="0">
            <a:spAutoFit/>
          </a:bodyPr>
          <a:lstStyle/>
          <a:p>
            <a:pPr defTabSz="914400" fontAlgn="auto">
              <a:spcBef>
                <a:spcPts val="0"/>
              </a:spcBef>
              <a:spcAft>
                <a:spcPts val="0"/>
              </a:spcAft>
              <a:buClr>
                <a:srgbClr val="000000"/>
              </a:buClr>
              <a:buFont typeface="Arial"/>
              <a:buNone/>
            </a:pPr>
            <a:r>
              <a:rPr lang="es-CL" sz="8000" b="1" kern="0">
                <a:solidFill>
                  <a:srgbClr val="2871B4"/>
                </a:solidFill>
                <a:latin typeface="Open Sans"/>
                <a:ea typeface="Open Sans"/>
                <a:cs typeface="Open Sans"/>
                <a:sym typeface="Open Sans"/>
              </a:rPr>
              <a:t>16</a:t>
            </a:r>
            <a:endParaRPr sz="1400" kern="0">
              <a:solidFill>
                <a:srgbClr val="000000"/>
              </a:solidFill>
              <a:latin typeface="Arial"/>
              <a:cs typeface="Arial"/>
              <a:sym typeface="Arial"/>
            </a:endParaRPr>
          </a:p>
        </p:txBody>
      </p:sp>
    </p:spTree>
    <p:extLst>
      <p:ext uri="{BB962C8B-B14F-4D97-AF65-F5344CB8AC3E}">
        <p14:creationId xmlns:p14="http://schemas.microsoft.com/office/powerpoint/2010/main" val="69730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ólo el título">
  <p:cSld name="Sólo el título">
    <p:spTree>
      <p:nvGrpSpPr>
        <p:cNvPr id="1" name="Shape 48"/>
        <p:cNvGrpSpPr/>
        <p:nvPr/>
      </p:nvGrpSpPr>
      <p:grpSpPr>
        <a:xfrm>
          <a:off x="0" y="0"/>
          <a:ext cx="0" cy="0"/>
          <a:chOff x="0" y="0"/>
          <a:chExt cx="0" cy="0"/>
        </a:xfrm>
      </p:grpSpPr>
      <p:sp>
        <p:nvSpPr>
          <p:cNvPr id="49" name="Google Shape;49;p31"/>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50" name="Google Shape;50;p31"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51" name="Google Shape;51;p31" descr="1.jpg"/>
          <p:cNvPicPr preferRelativeResize="0"/>
          <p:nvPr/>
        </p:nvPicPr>
        <p:blipFill rotWithShape="1">
          <a:blip r:embed="rId3">
            <a:alphaModFix/>
          </a:blip>
          <a:srcRect/>
          <a:stretch/>
        </p:blipFill>
        <p:spPr>
          <a:xfrm>
            <a:off x="4575175" y="0"/>
            <a:ext cx="4568825" cy="6858001"/>
          </a:xfrm>
          <a:prstGeom prst="rect">
            <a:avLst/>
          </a:prstGeom>
          <a:noFill/>
          <a:ln>
            <a:noFill/>
          </a:ln>
        </p:spPr>
      </p:pic>
    </p:spTree>
    <p:extLst>
      <p:ext uri="{BB962C8B-B14F-4D97-AF65-F5344CB8AC3E}">
        <p14:creationId xmlns:p14="http://schemas.microsoft.com/office/powerpoint/2010/main" val="3622720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En blanco">
  <p:cSld name="1_En blanco">
    <p:spTree>
      <p:nvGrpSpPr>
        <p:cNvPr id="1" name="Shape 61"/>
        <p:cNvGrpSpPr/>
        <p:nvPr/>
      </p:nvGrpSpPr>
      <p:grpSpPr>
        <a:xfrm>
          <a:off x="0" y="0"/>
          <a:ext cx="0" cy="0"/>
          <a:chOff x="0" y="0"/>
          <a:chExt cx="0" cy="0"/>
        </a:xfrm>
      </p:grpSpPr>
      <p:sp>
        <p:nvSpPr>
          <p:cNvPr id="62" name="Google Shape;62;p33"/>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63" name="Google Shape;63;p33"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64" name="Google Shape;64;p33" descr="2.jpg"/>
          <p:cNvPicPr preferRelativeResize="0"/>
          <p:nvPr/>
        </p:nvPicPr>
        <p:blipFill rotWithShape="1">
          <a:blip r:embed="rId3">
            <a:alphaModFix/>
          </a:blip>
          <a:srcRect/>
          <a:stretch/>
        </p:blipFill>
        <p:spPr>
          <a:xfrm>
            <a:off x="4575175" y="0"/>
            <a:ext cx="4568825" cy="6858001"/>
          </a:xfrm>
          <a:prstGeom prst="rect">
            <a:avLst/>
          </a:prstGeom>
          <a:noFill/>
          <a:ln>
            <a:noFill/>
          </a:ln>
        </p:spPr>
      </p:pic>
    </p:spTree>
    <p:extLst>
      <p:ext uri="{BB962C8B-B14F-4D97-AF65-F5344CB8AC3E}">
        <p14:creationId xmlns:p14="http://schemas.microsoft.com/office/powerpoint/2010/main" val="2072972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Sólo el título">
  <p:cSld name="3_Sólo el título">
    <p:spTree>
      <p:nvGrpSpPr>
        <p:cNvPr id="1" name="Shape 65"/>
        <p:cNvGrpSpPr/>
        <p:nvPr/>
      </p:nvGrpSpPr>
      <p:grpSpPr>
        <a:xfrm>
          <a:off x="0" y="0"/>
          <a:ext cx="0" cy="0"/>
          <a:chOff x="0" y="0"/>
          <a:chExt cx="0" cy="0"/>
        </a:xfrm>
      </p:grpSpPr>
      <p:pic>
        <p:nvPicPr>
          <p:cNvPr id="66" name="Google Shape;66;p34"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67" name="Google Shape;67;p34" descr="logo.jpg"/>
          <p:cNvPicPr preferRelativeResize="0"/>
          <p:nvPr/>
        </p:nvPicPr>
        <p:blipFill rotWithShape="1">
          <a:blip r:embed="rId3">
            <a:alphaModFix/>
          </a:blip>
          <a:srcRect/>
          <a:stretch/>
        </p:blipFill>
        <p:spPr>
          <a:xfrm>
            <a:off x="586828" y="6225296"/>
            <a:ext cx="1992643" cy="446269"/>
          </a:xfrm>
          <a:prstGeom prst="rect">
            <a:avLst/>
          </a:prstGeom>
          <a:noFill/>
          <a:ln>
            <a:noFill/>
          </a:ln>
        </p:spPr>
      </p:pic>
      <p:sp>
        <p:nvSpPr>
          <p:cNvPr id="68" name="Google Shape;68;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34"/>
          <p:cNvSpPr/>
          <p:nvPr/>
        </p:nvSpPr>
        <p:spPr>
          <a:xfrm>
            <a:off x="586828" y="385379"/>
            <a:ext cx="8084206" cy="700690"/>
          </a:xfrm>
          <a:prstGeom prst="rect">
            <a:avLst/>
          </a:prstGeom>
          <a:solidFill>
            <a:srgbClr val="D11D8B"/>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70" name="Google Shape;70;p34"/>
          <p:cNvSpPr/>
          <p:nvPr/>
        </p:nvSpPr>
        <p:spPr>
          <a:xfrm>
            <a:off x="4118422" y="297797"/>
            <a:ext cx="1156138" cy="166414"/>
          </a:xfrm>
          <a:prstGeom prst="rect">
            <a:avLst/>
          </a:prstGeom>
          <a:solidFill>
            <a:srgbClr val="D11D8B"/>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71" name="Google Shape;71;p34"/>
          <p:cNvSpPr/>
          <p:nvPr/>
        </p:nvSpPr>
        <p:spPr>
          <a:xfrm>
            <a:off x="5264866" y="297797"/>
            <a:ext cx="1156138" cy="166414"/>
          </a:xfrm>
          <a:prstGeom prst="rect">
            <a:avLst/>
          </a:prstGeom>
          <a:solidFill>
            <a:srgbClr val="CD4599"/>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72" name="Google Shape;72;p34"/>
          <p:cNvSpPr/>
          <p:nvPr/>
        </p:nvSpPr>
        <p:spPr>
          <a:xfrm>
            <a:off x="6411310" y="297797"/>
            <a:ext cx="1156138" cy="166414"/>
          </a:xfrm>
          <a:prstGeom prst="rect">
            <a:avLst/>
          </a:prstGeom>
          <a:solidFill>
            <a:srgbClr val="CC63A5"/>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
        <p:nvSpPr>
          <p:cNvPr id="73" name="Google Shape;73;p34"/>
          <p:cNvSpPr/>
          <p:nvPr/>
        </p:nvSpPr>
        <p:spPr>
          <a:xfrm>
            <a:off x="7514896" y="297797"/>
            <a:ext cx="1156138" cy="166414"/>
          </a:xfrm>
          <a:prstGeom prst="rect">
            <a:avLst/>
          </a:prstGeom>
          <a:solidFill>
            <a:srgbClr val="C984B0"/>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99284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En blanco">
  <p:cSld name="2_En blanco">
    <p:spTree>
      <p:nvGrpSpPr>
        <p:cNvPr id="1" name="Shape 74"/>
        <p:cNvGrpSpPr/>
        <p:nvPr/>
      </p:nvGrpSpPr>
      <p:grpSpPr>
        <a:xfrm>
          <a:off x="0" y="0"/>
          <a:ext cx="0" cy="0"/>
          <a:chOff x="0" y="0"/>
          <a:chExt cx="0" cy="0"/>
        </a:xfrm>
      </p:grpSpPr>
      <p:sp>
        <p:nvSpPr>
          <p:cNvPr id="75" name="Google Shape;75;p35"/>
          <p:cNvSpPr/>
          <p:nvPr/>
        </p:nvSpPr>
        <p:spPr>
          <a:xfrm>
            <a:off x="0" y="0"/>
            <a:ext cx="9144000" cy="6858000"/>
          </a:xfrm>
          <a:prstGeom prst="rect">
            <a:avLst/>
          </a:prstGeom>
          <a:solidFill>
            <a:srgbClr val="3F3F3F"/>
          </a:solidFill>
          <a:ln>
            <a:noFill/>
          </a:ln>
        </p:spPr>
        <p:txBody>
          <a:bodyPr spcFirstLastPara="1" wrap="square" lIns="91425" tIns="45700" rIns="91425" bIns="45700" anchor="ctr" anchorCtr="0">
            <a:noAutofit/>
          </a:bodyPr>
          <a:lstStyle/>
          <a:p>
            <a:pPr algn="ctr" defTabSz="914400" fontAlgn="auto">
              <a:spcBef>
                <a:spcPts val="0"/>
              </a:spcBef>
              <a:spcAft>
                <a:spcPts val="0"/>
              </a:spcAft>
              <a:buClr>
                <a:srgbClr val="000000"/>
              </a:buClr>
              <a:buFont typeface="Arial"/>
              <a:buNone/>
            </a:pPr>
            <a:endParaRPr kern="0">
              <a:solidFill>
                <a:srgbClr val="FFFFFF"/>
              </a:solidFill>
              <a:latin typeface="Calibri"/>
              <a:ea typeface="Calibri"/>
              <a:cs typeface="Calibri"/>
              <a:sym typeface="Calibri"/>
            </a:endParaRPr>
          </a:p>
        </p:txBody>
      </p:sp>
      <p:pic>
        <p:nvPicPr>
          <p:cNvPr id="76" name="Google Shape;76;p35" descr="LOGO-B.png"/>
          <p:cNvPicPr preferRelativeResize="0"/>
          <p:nvPr/>
        </p:nvPicPr>
        <p:blipFill rotWithShape="1">
          <a:blip r:embed="rId2">
            <a:alphaModFix/>
          </a:blip>
          <a:srcRect/>
          <a:stretch/>
        </p:blipFill>
        <p:spPr>
          <a:xfrm>
            <a:off x="1760483" y="6287016"/>
            <a:ext cx="1687458" cy="377364"/>
          </a:xfrm>
          <a:prstGeom prst="rect">
            <a:avLst/>
          </a:prstGeom>
          <a:noFill/>
          <a:ln>
            <a:noFill/>
          </a:ln>
        </p:spPr>
      </p:pic>
      <p:pic>
        <p:nvPicPr>
          <p:cNvPr id="77" name="Google Shape;77;p35" descr="4.jpg"/>
          <p:cNvPicPr preferRelativeResize="0"/>
          <p:nvPr/>
        </p:nvPicPr>
        <p:blipFill rotWithShape="1">
          <a:blip r:embed="rId3">
            <a:alphaModFix/>
          </a:blip>
          <a:srcRect/>
          <a:stretch/>
        </p:blipFill>
        <p:spPr>
          <a:xfrm>
            <a:off x="4575175" y="0"/>
            <a:ext cx="4568825" cy="6858000"/>
          </a:xfrm>
          <a:prstGeom prst="rect">
            <a:avLst/>
          </a:prstGeom>
          <a:noFill/>
          <a:ln>
            <a:noFill/>
          </a:ln>
        </p:spPr>
      </p:pic>
    </p:spTree>
    <p:extLst>
      <p:ext uri="{BB962C8B-B14F-4D97-AF65-F5344CB8AC3E}">
        <p14:creationId xmlns:p14="http://schemas.microsoft.com/office/powerpoint/2010/main" val="3707874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defTabSz="914400" fontAlgn="auto">
              <a:buClr>
                <a:srgbClr val="000000"/>
              </a:buClr>
              <a:buFont typeface="Arial"/>
              <a:buNone/>
            </a:pPr>
            <a:endParaRPr kern="0"/>
          </a:p>
        </p:txBody>
      </p:sp>
      <p:sp>
        <p:nvSpPr>
          <p:cNvPr id="13" name="Google Shape;1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defTabSz="914400" fontAlgn="auto">
              <a:buClr>
                <a:srgbClr val="000000"/>
              </a:buClr>
              <a:buFont typeface="Arial"/>
              <a:buNone/>
            </a:pPr>
            <a:endParaRPr kern="0"/>
          </a:p>
        </p:txBody>
      </p:sp>
      <p:sp>
        <p:nvSpPr>
          <p:cNvPr id="14" name="Google Shape;1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defTabSz="914400" fontAlgn="auto">
              <a:spcAft>
                <a:spcPts val="0"/>
              </a:spcAft>
              <a:buClr>
                <a:srgbClr val="000000"/>
              </a:buClr>
              <a:buFont typeface="Arial"/>
              <a:buNone/>
            </a:pPr>
            <a:fld id="{00000000-1234-1234-1234-123412341234}" type="slidenum">
              <a:rPr lang="es-CL" kern="0"/>
              <a:pPr defTabSz="914400" fontAlgn="auto">
                <a:spcAft>
                  <a:spcPts val="0"/>
                </a:spcAft>
                <a:buClr>
                  <a:srgbClr val="000000"/>
                </a:buClr>
                <a:buFont typeface="Arial"/>
                <a:buNone/>
              </a:pPr>
              <a:t>‹Nº›</a:t>
            </a:fld>
            <a:endParaRPr kern="0"/>
          </a:p>
        </p:txBody>
      </p:sp>
    </p:spTree>
    <p:extLst>
      <p:ext uri="{BB962C8B-B14F-4D97-AF65-F5344CB8AC3E}">
        <p14:creationId xmlns:p14="http://schemas.microsoft.com/office/powerpoint/2010/main" val="4006239514"/>
      </p:ext>
    </p:extLst>
  </p:cSld>
  <p:clrMap bg1="lt1" tx1="dk1" bg2="dk2" tx2="lt2" accent1="accent1" accent2="accent2" accent3="accent3" accent4="accent4" accent5="accent5" accent6="accent6" hlink="hlink" folHlink="folHlink"/>
  <p:sldLayoutIdLst>
    <p:sldLayoutId id="2147483677" r:id="rId1"/>
    <p:sldLayoutId id="2147483680" r:id="rId2"/>
    <p:sldLayoutId id="2147483681" r:id="rId3"/>
    <p:sldLayoutId id="2147483682" r:id="rId4"/>
    <p:sldLayoutId id="2147483683" r:id="rId5"/>
    <p:sldLayoutId id="2147483684" r:id="rId6"/>
    <p:sldLayoutId id="2147483686" r:id="rId7"/>
    <p:sldLayoutId id="2147483687" r:id="rId8"/>
    <p:sldLayoutId id="2147483688" r:id="rId9"/>
    <p:sldLayoutId id="2147483689" r:id="rId10"/>
    <p:sldLayoutId id="2147483692" r:id="rId11"/>
    <p:sldLayoutId id="2147483693" r:id="rId12"/>
    <p:sldLayoutId id="2147483694" r:id="rId13"/>
    <p:sldLayoutId id="2147483695" r:id="rId14"/>
    <p:sldLayoutId id="2147483696" r:id="rId15"/>
    <p:sldLayoutId id="214748369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defTabSz="914400" fontAlgn="auto">
              <a:buClr>
                <a:srgbClr val="000000"/>
              </a:buClr>
              <a:buFont typeface="Arial"/>
              <a:buNone/>
            </a:pPr>
            <a:endParaRPr kern="0"/>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defTabSz="914400" fontAlgn="auto">
              <a:buClr>
                <a:srgbClr val="000000"/>
              </a:buClr>
              <a:buFont typeface="Arial"/>
              <a:buNone/>
            </a:pPr>
            <a:endParaRPr kern="0"/>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defTabSz="914400" fontAlgn="auto">
              <a:spcAft>
                <a:spcPts val="0"/>
              </a:spcAft>
              <a:buClr>
                <a:srgbClr val="000000"/>
              </a:buClr>
              <a:buFont typeface="Arial"/>
              <a:buNone/>
            </a:pPr>
            <a:fld id="{00000000-1234-1234-1234-123412341234}" type="slidenum">
              <a:rPr lang="en" kern="0"/>
              <a:pPr defTabSz="914400" fontAlgn="auto">
                <a:spcAft>
                  <a:spcPts val="0"/>
                </a:spcAft>
                <a:buClr>
                  <a:srgbClr val="000000"/>
                </a:buClr>
                <a:buFont typeface="Arial"/>
                <a:buNone/>
              </a:pPr>
              <a:t>‹Nº›</a:t>
            </a:fld>
            <a:endParaRPr kern="0"/>
          </a:p>
        </p:txBody>
      </p:sp>
    </p:spTree>
    <p:extLst>
      <p:ext uri="{BB962C8B-B14F-4D97-AF65-F5344CB8AC3E}">
        <p14:creationId xmlns:p14="http://schemas.microsoft.com/office/powerpoint/2010/main" val="697632634"/>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2" r:id="rId3"/>
    <p:sldLayoutId id="2147483703" r:id="rId4"/>
    <p:sldLayoutId id="2147483704" r:id="rId5"/>
    <p:sldLayoutId id="2147483705" r:id="rId6"/>
    <p:sldLayoutId id="2147483706" r:id="rId7"/>
    <p:sldLayoutId id="2147483707" r:id="rId8"/>
    <p:sldLayoutId id="2147483708"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s://powerbi.microsoft.com/es-es/desktop/" TargetMode="Externa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visuals/" TargetMode="External"/><Relationship Id="rId2" Type="http://schemas.openxmlformats.org/officeDocument/2006/relationships/image" Target="../media/image44.jp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2.xml"/><Relationship Id="rId6" Type="http://schemas.openxmlformats.org/officeDocument/2006/relationships/image" Target="../media/image21.jpg"/><Relationship Id="rId11" Type="http://schemas.openxmlformats.org/officeDocument/2006/relationships/image" Target="../media/image26.jp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jpg"/><Relationship Id="rId4" Type="http://schemas.openxmlformats.org/officeDocument/2006/relationships/image" Target="../media/image19.png"/><Relationship Id="rId9" Type="http://schemas.openxmlformats.org/officeDocument/2006/relationships/image" Target="../media/image24.jpg"/><Relationship Id="rId14" Type="http://schemas.openxmlformats.org/officeDocument/2006/relationships/image" Target="../media/image29.jpg"/></Relationships>
</file>

<file path=ppt/slides/_rels/slide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
          <p:cNvSpPr/>
          <p:nvPr/>
        </p:nvSpPr>
        <p:spPr>
          <a:xfrm>
            <a:off x="848096" y="4196478"/>
            <a:ext cx="2749300" cy="523220"/>
          </a:xfrm>
          <a:prstGeom prst="rect">
            <a:avLst/>
          </a:prstGeom>
          <a:noFill/>
          <a:ln>
            <a:noFill/>
          </a:ln>
        </p:spPr>
        <p:txBody>
          <a:bodyPr spcFirstLastPara="1" wrap="square" lIns="91425" tIns="45700" rIns="91425" bIns="45700" anchor="t" anchorCtr="0">
            <a:spAutoFit/>
          </a:bodyPr>
          <a:lstStyle/>
          <a:p>
            <a:pPr algn="ctr" defTabSz="914400" fontAlgn="auto">
              <a:spcBef>
                <a:spcPts val="0"/>
              </a:spcBef>
              <a:spcAft>
                <a:spcPts val="0"/>
              </a:spcAft>
              <a:buClr>
                <a:srgbClr val="000000"/>
              </a:buClr>
              <a:buFont typeface="Arial"/>
              <a:buNone/>
            </a:pPr>
            <a:r>
              <a:rPr lang="es-CL" sz="2800" b="1" kern="0">
                <a:solidFill>
                  <a:srgbClr val="F9B71A"/>
                </a:solidFill>
                <a:latin typeface="Candara"/>
                <a:ea typeface="Candara"/>
                <a:cs typeface="Candara"/>
                <a:sym typeface="Candara"/>
              </a:rPr>
              <a:t>BDY7101</a:t>
            </a:r>
            <a:endParaRPr sz="1400" kern="0" dirty="0">
              <a:solidFill>
                <a:srgbClr val="000000"/>
              </a:solidFill>
              <a:latin typeface="Arial"/>
              <a:cs typeface="Arial"/>
              <a:sym typeface="Arial"/>
            </a:endParaRPr>
          </a:p>
        </p:txBody>
      </p:sp>
      <p:sp>
        <p:nvSpPr>
          <p:cNvPr id="157" name="Google Shape;157;p1"/>
          <p:cNvSpPr/>
          <p:nvPr/>
        </p:nvSpPr>
        <p:spPr>
          <a:xfrm>
            <a:off x="873904" y="3694012"/>
            <a:ext cx="2723492" cy="523220"/>
          </a:xfrm>
          <a:prstGeom prst="rect">
            <a:avLst/>
          </a:prstGeom>
          <a:noFill/>
          <a:ln>
            <a:noFill/>
          </a:ln>
        </p:spPr>
        <p:txBody>
          <a:bodyPr spcFirstLastPara="1" wrap="square" lIns="91425" tIns="45700" rIns="91425" bIns="45700" anchor="t" anchorCtr="0">
            <a:spAutoFit/>
          </a:bodyPr>
          <a:lstStyle/>
          <a:p>
            <a:pPr algn="ctr" defTabSz="914400" fontAlgn="auto">
              <a:spcBef>
                <a:spcPts val="0"/>
              </a:spcBef>
              <a:spcAft>
                <a:spcPts val="0"/>
              </a:spcAft>
              <a:buClr>
                <a:srgbClr val="000000"/>
              </a:buClr>
              <a:buFont typeface="Arial"/>
              <a:buNone/>
            </a:pPr>
            <a:r>
              <a:rPr lang="es-CL" sz="2800" b="1" kern="0" dirty="0">
                <a:solidFill>
                  <a:srgbClr val="0A253E"/>
                </a:solidFill>
                <a:latin typeface="Candara"/>
                <a:ea typeface="Candara"/>
                <a:cs typeface="Candara"/>
                <a:sym typeface="Candara"/>
              </a:rPr>
              <a:t>Big Data</a:t>
            </a:r>
            <a:endParaRPr sz="1400" kern="0" dirty="0">
              <a:solidFill>
                <a:srgbClr val="000000"/>
              </a:solidFill>
              <a:latin typeface="Arial"/>
              <a:cs typeface="Arial"/>
              <a:sym typeface="Arial"/>
            </a:endParaRPr>
          </a:p>
        </p:txBody>
      </p:sp>
      <p:pic>
        <p:nvPicPr>
          <p:cNvPr id="158" name="Google Shape;158;p1"/>
          <p:cNvPicPr preferRelativeResize="0"/>
          <p:nvPr/>
        </p:nvPicPr>
        <p:blipFill rotWithShape="1">
          <a:blip r:embed="rId3">
            <a:alphaModFix/>
          </a:blip>
          <a:srcRect/>
          <a:stretch/>
        </p:blipFill>
        <p:spPr>
          <a:xfrm>
            <a:off x="215900" y="2297121"/>
            <a:ext cx="6616700" cy="1107216"/>
          </a:xfrm>
          <a:prstGeom prst="rect">
            <a:avLst/>
          </a:prstGeom>
          <a:noFill/>
          <a:ln>
            <a:noFill/>
          </a:ln>
        </p:spPr>
      </p:pic>
      <p:sp>
        <p:nvSpPr>
          <p:cNvPr id="5" name="1 Marcador de número de diapositiva">
            <a:extLst>
              <a:ext uri="{FF2B5EF4-FFF2-40B4-BE49-F238E27FC236}">
                <a16:creationId xmlns:a16="http://schemas.microsoft.com/office/drawing/2014/main" id="{A0AFE5D8-B42F-4EB8-AE9C-045E0C96B3DA}"/>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algn="r"/>
            <a:fld id="{3496AF0D-82E4-4338-9143-6A9F063ECCBB}" type="slidenum">
              <a:rPr lang="es-ES_tradnl" sz="1200" smtClean="0">
                <a:latin typeface="Calibri" panose="020F0502020204030204" pitchFamily="34" charset="0"/>
                <a:cs typeface="Calibri" panose="020F0502020204030204" pitchFamily="34" charset="0"/>
              </a:rPr>
              <a:pPr algn="r"/>
              <a:t>1</a:t>
            </a:fld>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993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10</a:t>
            </a:r>
          </a:p>
        </p:txBody>
      </p:sp>
      <p:sp>
        <p:nvSpPr>
          <p:cNvPr id="5" name="object 2">
            <a:extLst>
              <a:ext uri="{FF2B5EF4-FFF2-40B4-BE49-F238E27FC236}">
                <a16:creationId xmlns:a16="http://schemas.microsoft.com/office/drawing/2014/main" id="{239034EC-16AF-4C84-9B74-4AA8F65635B4}"/>
              </a:ext>
            </a:extLst>
          </p:cNvPr>
          <p:cNvSpPr txBox="1">
            <a:spLocks/>
          </p:cNvSpPr>
          <p:nvPr/>
        </p:nvSpPr>
        <p:spPr>
          <a:xfrm>
            <a:off x="261315" y="1303437"/>
            <a:ext cx="6852284"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25" dirty="0">
                <a:solidFill>
                  <a:schemeClr val="tx1"/>
                </a:solidFill>
                <a:latin typeface="Calibri" panose="020F0502020204030204" pitchFamily="34" charset="0"/>
                <a:cs typeface="Calibri" panose="020F0502020204030204" pitchFamily="34" charset="0"/>
              </a:rPr>
              <a:t>Power BI </a:t>
            </a:r>
            <a:r>
              <a:rPr lang="es-CL" sz="3600" kern="0" spc="-5" dirty="0">
                <a:solidFill>
                  <a:schemeClr val="tx1"/>
                </a:solidFill>
                <a:latin typeface="Calibri" panose="020F0502020204030204" pitchFamily="34" charset="0"/>
                <a:cs typeface="Calibri" panose="020F0502020204030204" pitchFamily="34" charset="0"/>
              </a:rPr>
              <a:t>para Dispositivos</a:t>
            </a:r>
            <a:r>
              <a:rPr lang="es-CL" sz="3600" kern="0" spc="-45" dirty="0">
                <a:solidFill>
                  <a:schemeClr val="tx1"/>
                </a:solidFill>
                <a:latin typeface="Calibri" panose="020F0502020204030204" pitchFamily="34" charset="0"/>
                <a:cs typeface="Calibri" panose="020F0502020204030204" pitchFamily="34" charset="0"/>
              </a:rPr>
              <a:t> </a:t>
            </a:r>
            <a:r>
              <a:rPr lang="es-CL" sz="3600" kern="0" spc="-5" dirty="0">
                <a:solidFill>
                  <a:schemeClr val="tx1"/>
                </a:solidFill>
                <a:latin typeface="Calibri" panose="020F0502020204030204" pitchFamily="34" charset="0"/>
                <a:cs typeface="Calibri" panose="020F0502020204030204" pitchFamily="34" charset="0"/>
              </a:rPr>
              <a:t>Móviles</a:t>
            </a:r>
          </a:p>
        </p:txBody>
      </p:sp>
      <p:sp>
        <p:nvSpPr>
          <p:cNvPr id="7" name="object 3">
            <a:extLst>
              <a:ext uri="{FF2B5EF4-FFF2-40B4-BE49-F238E27FC236}">
                <a16:creationId xmlns:a16="http://schemas.microsoft.com/office/drawing/2014/main" id="{403B20F2-C289-4D91-B4DD-B3B2996903B4}"/>
              </a:ext>
            </a:extLst>
          </p:cNvPr>
          <p:cNvSpPr txBox="1"/>
          <p:nvPr/>
        </p:nvSpPr>
        <p:spPr>
          <a:xfrm>
            <a:off x="245770" y="2148064"/>
            <a:ext cx="8317230" cy="1342034"/>
          </a:xfrm>
          <a:prstGeom prst="rect">
            <a:avLst/>
          </a:prstGeom>
        </p:spPr>
        <p:txBody>
          <a:bodyPr vert="horz" wrap="square" lIns="0" tIns="99695" rIns="0" bIns="0" rtlCol="0">
            <a:spAutoFit/>
          </a:bodyPr>
          <a:lstStyle/>
          <a:p>
            <a:pPr marL="299085" indent="-287020">
              <a:lnSpc>
                <a:spcPct val="100000"/>
              </a:lnSpc>
              <a:spcBef>
                <a:spcPts val="785"/>
              </a:spcBef>
              <a:buFont typeface="Arial"/>
              <a:buChar char="•"/>
              <a:tabLst>
                <a:tab pos="299085" algn="l"/>
                <a:tab pos="299720" algn="l"/>
              </a:tabLst>
            </a:pPr>
            <a:r>
              <a:rPr sz="1300" spc="-15" dirty="0">
                <a:latin typeface="Calibri" panose="020F0502020204030204" pitchFamily="34" charset="0"/>
                <a:cs typeface="Calibri" panose="020F0502020204030204" pitchFamily="34" charset="0"/>
              </a:rPr>
              <a:t>Reporte </a:t>
            </a:r>
            <a:r>
              <a:rPr sz="1300" spc="-5" dirty="0">
                <a:latin typeface="Calibri" panose="020F0502020204030204" pitchFamily="34" charset="0"/>
                <a:cs typeface="Calibri" panose="020F0502020204030204" pitchFamily="34" charset="0"/>
              </a:rPr>
              <a:t>de </a:t>
            </a:r>
            <a:r>
              <a:rPr sz="1300" spc="-10" dirty="0">
                <a:latin typeface="Calibri" panose="020F0502020204030204" pitchFamily="34" charset="0"/>
                <a:cs typeface="Calibri" panose="020F0502020204030204" pitchFamily="34" charset="0"/>
              </a:rPr>
              <a:t>accesos </a:t>
            </a:r>
            <a:r>
              <a:rPr sz="1300" spc="-5" dirty="0">
                <a:latin typeface="Calibri" panose="020F0502020204030204" pitchFamily="34" charset="0"/>
                <a:cs typeface="Calibri" panose="020F0502020204030204" pitchFamily="34" charset="0"/>
              </a:rPr>
              <a:t>en tu </a:t>
            </a:r>
            <a:r>
              <a:rPr sz="1300" spc="-10" dirty="0">
                <a:latin typeface="Calibri" panose="020F0502020204030204" pitchFamily="34" charset="0"/>
                <a:cs typeface="Calibri" panose="020F0502020204030204" pitchFamily="34" charset="0"/>
              </a:rPr>
              <a:t>dispósitivo</a:t>
            </a:r>
            <a:r>
              <a:rPr sz="1300" spc="90" dirty="0">
                <a:latin typeface="Calibri" panose="020F0502020204030204" pitchFamily="34" charset="0"/>
                <a:cs typeface="Calibri" panose="020F0502020204030204" pitchFamily="34" charset="0"/>
              </a:rPr>
              <a:t> </a:t>
            </a:r>
            <a:r>
              <a:rPr sz="1300" spc="-5" dirty="0">
                <a:latin typeface="Calibri" panose="020F0502020204030204" pitchFamily="34" charset="0"/>
                <a:cs typeface="Calibri" panose="020F0502020204030204" pitchFamily="34" charset="0"/>
              </a:rPr>
              <a:t>móvil</a:t>
            </a:r>
            <a:endParaRPr sz="1300" dirty="0">
              <a:latin typeface="Calibri" panose="020F0502020204030204" pitchFamily="34" charset="0"/>
              <a:cs typeface="Calibri" panose="020F0502020204030204" pitchFamily="34" charset="0"/>
            </a:endParaRPr>
          </a:p>
          <a:p>
            <a:pPr marL="299085" indent="-287020">
              <a:lnSpc>
                <a:spcPct val="100000"/>
              </a:lnSpc>
              <a:spcBef>
                <a:spcPts val="680"/>
              </a:spcBef>
              <a:buFont typeface="Arial"/>
              <a:buChar char="•"/>
              <a:tabLst>
                <a:tab pos="299085" algn="l"/>
                <a:tab pos="299720" algn="l"/>
              </a:tabLst>
            </a:pPr>
            <a:r>
              <a:rPr sz="1300" spc="-20" dirty="0">
                <a:latin typeface="Calibri" panose="020F0502020204030204" pitchFamily="34" charset="0"/>
                <a:cs typeface="Calibri" panose="020F0502020204030204" pitchFamily="34" charset="0"/>
              </a:rPr>
              <a:t>Power </a:t>
            </a:r>
            <a:r>
              <a:rPr sz="1300" spc="-5" dirty="0">
                <a:latin typeface="Calibri" panose="020F0502020204030204" pitchFamily="34" charset="0"/>
                <a:cs typeface="Calibri" panose="020F0502020204030204" pitchFamily="34" charset="0"/>
              </a:rPr>
              <a:t>BI Mobile Apps (ver </a:t>
            </a:r>
            <a:r>
              <a:rPr sz="1300" spc="-20" dirty="0">
                <a:latin typeface="Calibri" panose="020F0502020204030204" pitchFamily="34" charset="0"/>
                <a:cs typeface="Calibri" panose="020F0502020204030204" pitchFamily="34" charset="0"/>
              </a:rPr>
              <a:t>Power </a:t>
            </a:r>
            <a:r>
              <a:rPr sz="1300" spc="-5" dirty="0">
                <a:latin typeface="Calibri" panose="020F0502020204030204" pitchFamily="34" charset="0"/>
                <a:cs typeface="Calibri" panose="020F0502020204030204" pitchFamily="34" charset="0"/>
              </a:rPr>
              <a:t>BI </a:t>
            </a:r>
            <a:r>
              <a:rPr sz="1300" spc="-10" dirty="0">
                <a:latin typeface="Calibri" panose="020F0502020204030204" pitchFamily="34" charset="0"/>
                <a:cs typeface="Calibri" panose="020F0502020204030204" pitchFamily="34" charset="0"/>
              </a:rPr>
              <a:t>dashboards </a:t>
            </a:r>
            <a:r>
              <a:rPr sz="1300" spc="-5" dirty="0">
                <a:latin typeface="Calibri" panose="020F0502020204030204" pitchFamily="34" charset="0"/>
                <a:cs typeface="Calibri" panose="020F0502020204030204" pitchFamily="34" charset="0"/>
              </a:rPr>
              <a:t>y reportes, alertas de datos): iOS, Android, </a:t>
            </a:r>
            <a:r>
              <a:rPr sz="1300" spc="-10" dirty="0">
                <a:latin typeface="Calibri" panose="020F0502020204030204" pitchFamily="34" charset="0"/>
                <a:cs typeface="Calibri" panose="020F0502020204030204" pitchFamily="34" charset="0"/>
              </a:rPr>
              <a:t>Windows</a:t>
            </a:r>
            <a:r>
              <a:rPr sz="1300" spc="95" dirty="0">
                <a:latin typeface="Calibri" panose="020F0502020204030204" pitchFamily="34" charset="0"/>
                <a:cs typeface="Calibri" panose="020F0502020204030204" pitchFamily="34" charset="0"/>
              </a:rPr>
              <a:t> </a:t>
            </a:r>
            <a:r>
              <a:rPr sz="1300" spc="-20" dirty="0">
                <a:latin typeface="Calibri" panose="020F0502020204030204" pitchFamily="34" charset="0"/>
                <a:cs typeface="Calibri" panose="020F0502020204030204" pitchFamily="34" charset="0"/>
              </a:rPr>
              <a:t>Phone</a:t>
            </a:r>
            <a:endParaRPr sz="1300" dirty="0">
              <a:latin typeface="Calibri" panose="020F0502020204030204" pitchFamily="34" charset="0"/>
              <a:cs typeface="Calibri" panose="020F0502020204030204" pitchFamily="34" charset="0"/>
            </a:endParaRPr>
          </a:p>
          <a:p>
            <a:pPr marL="299085" marR="5080" indent="-287020">
              <a:lnSpc>
                <a:spcPts val="1250"/>
              </a:lnSpc>
              <a:spcBef>
                <a:spcPts val="1000"/>
              </a:spcBef>
              <a:buFont typeface="Arial"/>
              <a:buChar char="•"/>
              <a:tabLst>
                <a:tab pos="299085" algn="l"/>
                <a:tab pos="299720" algn="l"/>
              </a:tabLst>
            </a:pPr>
            <a:r>
              <a:rPr sz="1300" spc="-10" dirty="0">
                <a:latin typeface="Calibri" panose="020F0502020204030204" pitchFamily="34" charset="0"/>
                <a:cs typeface="Calibri" panose="020F0502020204030204" pitchFamily="34" charset="0"/>
              </a:rPr>
              <a:t>Visualizar informes </a:t>
            </a:r>
            <a:r>
              <a:rPr sz="1300" spc="-5" dirty="0">
                <a:latin typeface="Calibri" panose="020F0502020204030204" pitchFamily="34" charset="0"/>
                <a:cs typeface="Calibri" panose="020F0502020204030204" pitchFamily="34" charset="0"/>
              </a:rPr>
              <a:t>y </a:t>
            </a:r>
            <a:r>
              <a:rPr sz="1300" spc="-10" dirty="0">
                <a:latin typeface="Calibri" panose="020F0502020204030204" pitchFamily="34" charset="0"/>
                <a:cs typeface="Calibri" panose="020F0502020204030204" pitchFamily="34" charset="0"/>
              </a:rPr>
              <a:t>paneles </a:t>
            </a:r>
            <a:r>
              <a:rPr sz="1300" spc="-5" dirty="0">
                <a:latin typeface="Calibri" panose="020F0502020204030204" pitchFamily="34" charset="0"/>
                <a:cs typeface="Calibri" panose="020F0502020204030204" pitchFamily="34" charset="0"/>
              </a:rPr>
              <a:t>personalizados </a:t>
            </a:r>
            <a:r>
              <a:rPr sz="1300" spc="-10" dirty="0">
                <a:latin typeface="Calibri" panose="020F0502020204030204" pitchFamily="34" charset="0"/>
                <a:cs typeface="Calibri" panose="020F0502020204030204" pitchFamily="34" charset="0"/>
              </a:rPr>
              <a:t>desde </a:t>
            </a:r>
            <a:r>
              <a:rPr sz="1300" spc="-5" dirty="0">
                <a:latin typeface="Calibri" panose="020F0502020204030204" pitchFamily="34" charset="0"/>
                <a:cs typeface="Calibri" panose="020F0502020204030204" pitchFamily="34" charset="0"/>
              </a:rPr>
              <a:t>cualquier </a:t>
            </a:r>
            <a:r>
              <a:rPr sz="1300" spc="-30" dirty="0">
                <a:latin typeface="Calibri" panose="020F0502020204030204" pitchFamily="34" charset="0"/>
                <a:cs typeface="Calibri" panose="020F0502020204030204" pitchFamily="34" charset="0"/>
              </a:rPr>
              <a:t>lugar. </a:t>
            </a:r>
            <a:r>
              <a:rPr sz="1300" spc="-5" dirty="0">
                <a:latin typeface="Calibri" panose="020F0502020204030204" pitchFamily="34" charset="0"/>
                <a:cs typeface="Calibri" panose="020F0502020204030204" pitchFamily="34" charset="0"/>
              </a:rPr>
              <a:t>Interactuar </a:t>
            </a:r>
            <a:r>
              <a:rPr sz="1300" spc="-10" dirty="0">
                <a:latin typeface="Calibri" panose="020F0502020204030204" pitchFamily="34" charset="0"/>
                <a:cs typeface="Calibri" panose="020F0502020204030204" pitchFamily="34" charset="0"/>
              </a:rPr>
              <a:t>con </a:t>
            </a:r>
            <a:r>
              <a:rPr sz="1300" spc="-5" dirty="0">
                <a:latin typeface="Calibri" panose="020F0502020204030204" pitchFamily="34" charset="0"/>
                <a:cs typeface="Calibri" panose="020F0502020204030204" pitchFamily="34" charset="0"/>
              </a:rPr>
              <a:t>datos facilmente en </a:t>
            </a:r>
            <a:r>
              <a:rPr sz="1300" spc="-10" dirty="0">
                <a:latin typeface="Calibri" panose="020F0502020204030204" pitchFamily="34" charset="0"/>
                <a:cs typeface="Calibri" panose="020F0502020204030204" pitchFamily="34" charset="0"/>
              </a:rPr>
              <a:t>una  experiencia </a:t>
            </a:r>
            <a:r>
              <a:rPr sz="1300" spc="-5" dirty="0">
                <a:latin typeface="Calibri" panose="020F0502020204030204" pitchFamily="34" charset="0"/>
                <a:cs typeface="Calibri" panose="020F0502020204030204" pitchFamily="34" charset="0"/>
              </a:rPr>
              <a:t>tactil optimizada y </a:t>
            </a:r>
            <a:r>
              <a:rPr sz="1300" spc="-10" dirty="0">
                <a:latin typeface="Calibri" panose="020F0502020204030204" pitchFamily="34" charset="0"/>
                <a:cs typeface="Calibri" panose="020F0502020204030204" pitchFamily="34" charset="0"/>
              </a:rPr>
              <a:t>con aplicaciones </a:t>
            </a:r>
            <a:r>
              <a:rPr sz="1300" spc="-5" dirty="0">
                <a:latin typeface="Calibri" panose="020F0502020204030204" pitchFamily="34" charset="0"/>
                <a:cs typeface="Calibri" panose="020F0502020204030204" pitchFamily="34" charset="0"/>
              </a:rPr>
              <a:t>nativas </a:t>
            </a:r>
            <a:r>
              <a:rPr sz="1300" spc="-10" dirty="0">
                <a:latin typeface="Calibri" panose="020F0502020204030204" pitchFamily="34" charset="0"/>
                <a:cs typeface="Calibri" panose="020F0502020204030204" pitchFamily="34" charset="0"/>
              </a:rPr>
              <a:t>para dispositivos</a:t>
            </a:r>
            <a:r>
              <a:rPr sz="1300" spc="210" dirty="0">
                <a:latin typeface="Calibri" panose="020F0502020204030204" pitchFamily="34" charset="0"/>
                <a:cs typeface="Calibri" panose="020F0502020204030204" pitchFamily="34" charset="0"/>
              </a:rPr>
              <a:t> </a:t>
            </a:r>
            <a:r>
              <a:rPr sz="1300" spc="-5" dirty="0">
                <a:latin typeface="Calibri" panose="020F0502020204030204" pitchFamily="34" charset="0"/>
                <a:cs typeface="Calibri" panose="020F0502020204030204" pitchFamily="34" charset="0"/>
              </a:rPr>
              <a:t>móviles</a:t>
            </a:r>
            <a:endParaRPr sz="1300" dirty="0">
              <a:latin typeface="Calibri" panose="020F0502020204030204" pitchFamily="34" charset="0"/>
              <a:cs typeface="Calibri" panose="020F0502020204030204" pitchFamily="34" charset="0"/>
            </a:endParaRPr>
          </a:p>
          <a:p>
            <a:pPr marL="299085" indent="-287020">
              <a:lnSpc>
                <a:spcPct val="100000"/>
              </a:lnSpc>
              <a:spcBef>
                <a:spcPts val="690"/>
              </a:spcBef>
              <a:buFont typeface="Arial"/>
              <a:buChar char="•"/>
              <a:tabLst>
                <a:tab pos="299085" algn="l"/>
                <a:tab pos="299720" algn="l"/>
              </a:tabLst>
            </a:pPr>
            <a:r>
              <a:rPr sz="1300" spc="-5" dirty="0">
                <a:latin typeface="Calibri" panose="020F0502020204030204" pitchFamily="34" charset="0"/>
                <a:cs typeface="Calibri" panose="020F0502020204030204" pitchFamily="34" charset="0"/>
              </a:rPr>
              <a:t>HTML5</a:t>
            </a:r>
            <a:endParaRPr sz="1300" dirty="0">
              <a:latin typeface="Calibri" panose="020F0502020204030204" pitchFamily="34" charset="0"/>
              <a:cs typeface="Calibri" panose="020F0502020204030204" pitchFamily="34" charset="0"/>
            </a:endParaRPr>
          </a:p>
        </p:txBody>
      </p:sp>
      <p:sp>
        <p:nvSpPr>
          <p:cNvPr id="8" name="object 4">
            <a:extLst>
              <a:ext uri="{FF2B5EF4-FFF2-40B4-BE49-F238E27FC236}">
                <a16:creationId xmlns:a16="http://schemas.microsoft.com/office/drawing/2014/main" id="{DDD625FE-3CE8-4807-8A45-B5A5E2EABFA2}"/>
              </a:ext>
            </a:extLst>
          </p:cNvPr>
          <p:cNvSpPr/>
          <p:nvPr/>
        </p:nvSpPr>
        <p:spPr>
          <a:xfrm>
            <a:off x="0" y="3645408"/>
            <a:ext cx="9140952" cy="199034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20093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11</a:t>
            </a:r>
          </a:p>
        </p:txBody>
      </p:sp>
      <p:sp>
        <p:nvSpPr>
          <p:cNvPr id="5" name="object 2">
            <a:extLst>
              <a:ext uri="{FF2B5EF4-FFF2-40B4-BE49-F238E27FC236}">
                <a16:creationId xmlns:a16="http://schemas.microsoft.com/office/drawing/2014/main" id="{1F66870D-BF46-4E5D-AF99-32868B8216A7}"/>
              </a:ext>
            </a:extLst>
          </p:cNvPr>
          <p:cNvSpPr txBox="1">
            <a:spLocks/>
          </p:cNvSpPr>
          <p:nvPr/>
        </p:nvSpPr>
        <p:spPr>
          <a:xfrm>
            <a:off x="78739" y="1378008"/>
            <a:ext cx="3561715"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35" dirty="0">
                <a:solidFill>
                  <a:schemeClr val="tx1"/>
                </a:solidFill>
                <a:latin typeface="Calibri" panose="020F0502020204030204" pitchFamily="34" charset="0"/>
                <a:cs typeface="Calibri" panose="020F0502020204030204" pitchFamily="34" charset="0"/>
              </a:rPr>
              <a:t>Power </a:t>
            </a:r>
            <a:r>
              <a:rPr lang="es-CL" sz="3600" kern="0" dirty="0">
                <a:solidFill>
                  <a:schemeClr val="tx1"/>
                </a:solidFill>
                <a:latin typeface="Calibri" panose="020F0502020204030204" pitchFamily="34" charset="0"/>
                <a:cs typeface="Calibri" panose="020F0502020204030204" pitchFamily="34" charset="0"/>
              </a:rPr>
              <a:t>BI</a:t>
            </a:r>
            <a:r>
              <a:rPr lang="es-CL" sz="3600" kern="0" spc="-50" dirty="0">
                <a:solidFill>
                  <a:schemeClr val="tx1"/>
                </a:solidFill>
                <a:latin typeface="Calibri" panose="020F0502020204030204" pitchFamily="34" charset="0"/>
                <a:cs typeface="Calibri" panose="020F0502020204030204" pitchFamily="34" charset="0"/>
              </a:rPr>
              <a:t> </a:t>
            </a:r>
            <a:r>
              <a:rPr lang="es-CL" sz="3600" kern="0" spc="-5" dirty="0">
                <a:solidFill>
                  <a:schemeClr val="tx1"/>
                </a:solidFill>
                <a:latin typeface="Calibri" panose="020F0502020204030204" pitchFamily="34" charset="0"/>
                <a:cs typeface="Calibri" panose="020F0502020204030204" pitchFamily="34" charset="0"/>
              </a:rPr>
              <a:t>Desktop</a:t>
            </a:r>
          </a:p>
        </p:txBody>
      </p:sp>
      <p:sp>
        <p:nvSpPr>
          <p:cNvPr id="7" name="object 3">
            <a:extLst>
              <a:ext uri="{FF2B5EF4-FFF2-40B4-BE49-F238E27FC236}">
                <a16:creationId xmlns:a16="http://schemas.microsoft.com/office/drawing/2014/main" id="{CA04849B-1FF9-494A-A612-B9BA0A5947D9}"/>
              </a:ext>
            </a:extLst>
          </p:cNvPr>
          <p:cNvSpPr txBox="1"/>
          <p:nvPr/>
        </p:nvSpPr>
        <p:spPr>
          <a:xfrm>
            <a:off x="78738" y="2627855"/>
            <a:ext cx="4493261" cy="2757550"/>
          </a:xfrm>
          <a:prstGeom prst="rect">
            <a:avLst/>
          </a:prstGeom>
        </p:spPr>
        <p:txBody>
          <a:bodyPr vert="horz" wrap="square" lIns="0" tIns="34925" rIns="0" bIns="0" rtlCol="0">
            <a:spAutoFit/>
          </a:bodyPr>
          <a:lstStyle/>
          <a:p>
            <a:pPr marL="299085" marR="5080" indent="-287020">
              <a:lnSpc>
                <a:spcPts val="1400"/>
              </a:lnSpc>
              <a:spcBef>
                <a:spcPts val="275"/>
              </a:spcBef>
              <a:buFont typeface="Arial"/>
              <a:buChar char="•"/>
              <a:tabLst>
                <a:tab pos="299085" algn="l"/>
                <a:tab pos="299720" algn="l"/>
              </a:tabLst>
            </a:pPr>
            <a:r>
              <a:rPr sz="1300" spc="-5" dirty="0">
                <a:latin typeface="Calibri" panose="020F0502020204030204" pitchFamily="34" charset="0"/>
                <a:cs typeface="Calibri" panose="020F0502020204030204" pitchFamily="34" charset="0"/>
              </a:rPr>
              <a:t>La </a:t>
            </a:r>
            <a:r>
              <a:rPr sz="1300" spc="-10" dirty="0">
                <a:latin typeface="Calibri" panose="020F0502020204030204" pitchFamily="34" charset="0"/>
                <a:cs typeface="Calibri" panose="020F0502020204030204" pitchFamily="34" charset="0"/>
              </a:rPr>
              <a:t>descarga </a:t>
            </a:r>
            <a:r>
              <a:rPr sz="1300" spc="-5" dirty="0">
                <a:latin typeface="Calibri" panose="020F0502020204030204" pitchFamily="34" charset="0"/>
                <a:cs typeface="Calibri" panose="020F0502020204030204" pitchFamily="34" charset="0"/>
              </a:rPr>
              <a:t>de </a:t>
            </a:r>
            <a:r>
              <a:rPr sz="1300" spc="-20" dirty="0">
                <a:latin typeface="Calibri" panose="020F0502020204030204" pitchFamily="34" charset="0"/>
                <a:cs typeface="Calibri" panose="020F0502020204030204" pitchFamily="34" charset="0"/>
              </a:rPr>
              <a:t>Power </a:t>
            </a:r>
            <a:r>
              <a:rPr sz="1300" spc="-5" dirty="0">
                <a:latin typeface="Calibri" panose="020F0502020204030204" pitchFamily="34" charset="0"/>
                <a:cs typeface="Calibri" panose="020F0502020204030204" pitchFamily="34" charset="0"/>
              </a:rPr>
              <a:t>BI </a:t>
            </a:r>
            <a:r>
              <a:rPr sz="1300" spc="-10" dirty="0">
                <a:latin typeface="Calibri" panose="020F0502020204030204" pitchFamily="34" charset="0"/>
                <a:cs typeface="Calibri" panose="020F0502020204030204" pitchFamily="34" charset="0"/>
              </a:rPr>
              <a:t>Desktop </a:t>
            </a:r>
            <a:r>
              <a:rPr sz="1300" spc="-5" dirty="0">
                <a:latin typeface="Calibri" panose="020F0502020204030204" pitchFamily="34" charset="0"/>
                <a:cs typeface="Calibri" panose="020F0502020204030204" pitchFamily="34" charset="0"/>
              </a:rPr>
              <a:t>se realiza </a:t>
            </a:r>
            <a:r>
              <a:rPr sz="1300" spc="-10" dirty="0">
                <a:latin typeface="Calibri" panose="020F0502020204030204" pitchFamily="34" charset="0"/>
                <a:cs typeface="Calibri" panose="020F0502020204030204" pitchFamily="34" charset="0"/>
              </a:rPr>
              <a:t>desde </a:t>
            </a:r>
            <a:r>
              <a:rPr sz="1300" spc="-5" dirty="0">
                <a:latin typeface="Calibri" panose="020F0502020204030204" pitchFamily="34" charset="0"/>
                <a:cs typeface="Calibri" panose="020F0502020204030204" pitchFamily="34" charset="0"/>
              </a:rPr>
              <a:t>la  siguiente </a:t>
            </a:r>
            <a:r>
              <a:rPr sz="1300" spc="-10" dirty="0">
                <a:latin typeface="Calibri" panose="020F0502020204030204" pitchFamily="34" charset="0"/>
                <a:cs typeface="Calibri" panose="020F0502020204030204" pitchFamily="34" charset="0"/>
              </a:rPr>
              <a:t>dirección: </a:t>
            </a:r>
            <a:r>
              <a:rPr sz="1300" u="sng" spc="-10" dirty="0">
                <a:uFill>
                  <a:solidFill>
                    <a:srgbClr val="FFAD3D"/>
                  </a:solidFill>
                </a:uFill>
                <a:latin typeface="Calibri" panose="020F0502020204030204" pitchFamily="34" charset="0"/>
                <a:cs typeface="Calibri" panose="020F0502020204030204" pitchFamily="34" charset="0"/>
              </a:rPr>
              <a:t> </a:t>
            </a:r>
            <a:r>
              <a:rPr sz="1300" u="sng" spc="-5" dirty="0">
                <a:uFill>
                  <a:solidFill>
                    <a:srgbClr val="FFAD3D"/>
                  </a:solidFill>
                </a:u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xmlns="" val="tx"/>
                    </a:ext>
                  </a:extLst>
                </a:hlinkClick>
              </a:rPr>
              <a:t>https://powerbi.microsoft.com/es-es/desktop/</a:t>
            </a:r>
            <a:endParaRPr sz="1300" dirty="0">
              <a:latin typeface="Calibri" panose="020F0502020204030204" pitchFamily="34" charset="0"/>
              <a:cs typeface="Calibri" panose="020F0502020204030204" pitchFamily="34" charset="0"/>
            </a:endParaRPr>
          </a:p>
          <a:p>
            <a:pPr marL="299085" marR="137795" indent="-287020">
              <a:lnSpc>
                <a:spcPts val="1400"/>
              </a:lnSpc>
              <a:spcBef>
                <a:spcPts val="1010"/>
              </a:spcBef>
              <a:buFont typeface="Arial"/>
              <a:buChar char="•"/>
              <a:tabLst>
                <a:tab pos="299085" algn="l"/>
                <a:tab pos="299720" algn="l"/>
              </a:tabLst>
            </a:pPr>
            <a:r>
              <a:rPr sz="1300" spc="-25" dirty="0">
                <a:latin typeface="Calibri" panose="020F0502020204030204" pitchFamily="34" charset="0"/>
                <a:cs typeface="Calibri" panose="020F0502020204030204" pitchFamily="34" charset="0"/>
              </a:rPr>
              <a:t>Para </a:t>
            </a:r>
            <a:r>
              <a:rPr sz="1300" spc="-10" dirty="0">
                <a:latin typeface="Calibri" panose="020F0502020204030204" pitchFamily="34" charset="0"/>
                <a:cs typeface="Calibri" panose="020F0502020204030204" pitchFamily="34" charset="0"/>
              </a:rPr>
              <a:t>comenzar </a:t>
            </a:r>
            <a:r>
              <a:rPr sz="1300" spc="-5" dirty="0">
                <a:latin typeface="Calibri" panose="020F0502020204030204" pitchFamily="34" charset="0"/>
                <a:cs typeface="Calibri" panose="020F0502020204030204" pitchFamily="34" charset="0"/>
              </a:rPr>
              <a:t>a trabajar </a:t>
            </a:r>
            <a:r>
              <a:rPr sz="1300" spc="-10" dirty="0">
                <a:latin typeface="Calibri" panose="020F0502020204030204" pitchFamily="34" charset="0"/>
                <a:cs typeface="Calibri" panose="020F0502020204030204" pitchFamily="34" charset="0"/>
              </a:rPr>
              <a:t>con </a:t>
            </a:r>
            <a:r>
              <a:rPr sz="1300" spc="-20" dirty="0">
                <a:latin typeface="Calibri" panose="020F0502020204030204" pitchFamily="34" charset="0"/>
                <a:cs typeface="Calibri" panose="020F0502020204030204" pitchFamily="34" charset="0"/>
              </a:rPr>
              <a:t>Power </a:t>
            </a:r>
            <a:r>
              <a:rPr sz="1300" spc="-5" dirty="0">
                <a:latin typeface="Calibri" panose="020F0502020204030204" pitchFamily="34" charset="0"/>
                <a:cs typeface="Calibri" panose="020F0502020204030204" pitchFamily="34" charset="0"/>
              </a:rPr>
              <a:t>BI </a:t>
            </a:r>
            <a:r>
              <a:rPr sz="1300" spc="-10" dirty="0">
                <a:latin typeface="Calibri" panose="020F0502020204030204" pitchFamily="34" charset="0"/>
                <a:cs typeface="Calibri" panose="020F0502020204030204" pitchFamily="34" charset="0"/>
              </a:rPr>
              <a:t>Desktop </a:t>
            </a:r>
            <a:r>
              <a:rPr sz="1300" spc="-5" dirty="0">
                <a:latin typeface="Calibri" panose="020F0502020204030204" pitchFamily="34" charset="0"/>
                <a:cs typeface="Calibri" panose="020F0502020204030204" pitchFamily="34" charset="0"/>
              </a:rPr>
              <a:t>se  </a:t>
            </a:r>
            <a:r>
              <a:rPr sz="1300" spc="-10" dirty="0">
                <a:latin typeface="Calibri" panose="020F0502020204030204" pitchFamily="34" charset="0"/>
                <a:cs typeface="Calibri" panose="020F0502020204030204" pitchFamily="34" charset="0"/>
              </a:rPr>
              <a:t>inicia desde </a:t>
            </a:r>
            <a:r>
              <a:rPr sz="1300" spc="-5" dirty="0">
                <a:latin typeface="Calibri" panose="020F0502020204030204" pitchFamily="34" charset="0"/>
                <a:cs typeface="Calibri" panose="020F0502020204030204" pitchFamily="34" charset="0"/>
              </a:rPr>
              <a:t>el </a:t>
            </a:r>
            <a:r>
              <a:rPr sz="1300" spc="-10" dirty="0">
                <a:latin typeface="Calibri" panose="020F0502020204030204" pitchFamily="34" charset="0"/>
                <a:cs typeface="Calibri" panose="020F0502020204030204" pitchFamily="34" charset="0"/>
              </a:rPr>
              <a:t>ícono </a:t>
            </a:r>
            <a:r>
              <a:rPr sz="1300" spc="-5" dirty="0">
                <a:latin typeface="Calibri" panose="020F0502020204030204" pitchFamily="34" charset="0"/>
                <a:cs typeface="Calibri" panose="020F0502020204030204" pitchFamily="34" charset="0"/>
              </a:rPr>
              <a:t>de la </a:t>
            </a:r>
            <a:r>
              <a:rPr sz="1300" spc="-10" dirty="0">
                <a:latin typeface="Calibri" panose="020F0502020204030204" pitchFamily="34" charset="0"/>
                <a:cs typeface="Calibri" panose="020F0502020204030204" pitchFamily="34" charset="0"/>
              </a:rPr>
              <a:t>herramienta </a:t>
            </a:r>
            <a:r>
              <a:rPr sz="1300" spc="-5" dirty="0">
                <a:latin typeface="Calibri" panose="020F0502020204030204" pitchFamily="34" charset="0"/>
                <a:cs typeface="Calibri" panose="020F0502020204030204" pitchFamily="34" charset="0"/>
              </a:rPr>
              <a:t>en </a:t>
            </a:r>
            <a:r>
              <a:rPr sz="1300" spc="-10" dirty="0">
                <a:latin typeface="Calibri" panose="020F0502020204030204" pitchFamily="34" charset="0"/>
                <a:cs typeface="Calibri" panose="020F0502020204030204" pitchFamily="34" charset="0"/>
              </a:rPr>
              <a:t>el  </a:t>
            </a:r>
            <a:r>
              <a:rPr sz="1300" spc="-5" dirty="0">
                <a:latin typeface="Calibri" panose="020F0502020204030204" pitchFamily="34" charset="0"/>
                <a:cs typeface="Calibri" panose="020F0502020204030204" pitchFamily="34" charset="0"/>
              </a:rPr>
              <a:t>escritorio</a:t>
            </a:r>
            <a:endParaRPr sz="1300" dirty="0">
              <a:latin typeface="Calibri" panose="020F0502020204030204" pitchFamily="34" charset="0"/>
              <a:cs typeface="Calibri" panose="020F0502020204030204" pitchFamily="34" charset="0"/>
            </a:endParaRPr>
          </a:p>
          <a:p>
            <a:pPr marL="299085" marR="41275" indent="-287020">
              <a:lnSpc>
                <a:spcPct val="90000"/>
              </a:lnSpc>
              <a:spcBef>
                <a:spcPts val="994"/>
              </a:spcBef>
              <a:buFont typeface="Arial"/>
              <a:buChar char="•"/>
              <a:tabLst>
                <a:tab pos="299085" algn="l"/>
                <a:tab pos="299720" algn="l"/>
              </a:tabLst>
            </a:pPr>
            <a:r>
              <a:rPr sz="1300" spc="-15" dirty="0">
                <a:latin typeface="Calibri" panose="020F0502020204030204" pitchFamily="34" charset="0"/>
                <a:cs typeface="Calibri" panose="020F0502020204030204" pitchFamily="34" charset="0"/>
              </a:rPr>
              <a:t>Recordar </a:t>
            </a:r>
            <a:r>
              <a:rPr sz="1300" spc="-10" dirty="0">
                <a:latin typeface="Calibri" panose="020F0502020204030204" pitchFamily="34" charset="0"/>
                <a:cs typeface="Calibri" panose="020F0502020204030204" pitchFamily="34" charset="0"/>
              </a:rPr>
              <a:t>que desde </a:t>
            </a:r>
            <a:r>
              <a:rPr sz="1300" spc="-20" dirty="0">
                <a:latin typeface="Calibri" panose="020F0502020204030204" pitchFamily="34" charset="0"/>
                <a:cs typeface="Calibri" panose="020F0502020204030204" pitchFamily="34" charset="0"/>
              </a:rPr>
              <a:t>Power </a:t>
            </a:r>
            <a:r>
              <a:rPr sz="1300" spc="-5" dirty="0">
                <a:latin typeface="Calibri" panose="020F0502020204030204" pitchFamily="34" charset="0"/>
                <a:cs typeface="Calibri" panose="020F0502020204030204" pitchFamily="34" charset="0"/>
              </a:rPr>
              <a:t>BI </a:t>
            </a:r>
            <a:r>
              <a:rPr sz="1300" spc="-10" dirty="0">
                <a:latin typeface="Calibri" panose="020F0502020204030204" pitchFamily="34" charset="0"/>
                <a:cs typeface="Calibri" panose="020F0502020204030204" pitchFamily="34" charset="0"/>
              </a:rPr>
              <a:t>Desktop </a:t>
            </a:r>
            <a:r>
              <a:rPr sz="1300" spc="-5" dirty="0">
                <a:latin typeface="Calibri" panose="020F0502020204030204" pitchFamily="34" charset="0"/>
                <a:cs typeface="Calibri" panose="020F0502020204030204" pitchFamily="34" charset="0"/>
              </a:rPr>
              <a:t>se </a:t>
            </a:r>
            <a:r>
              <a:rPr sz="1300" spc="-10" dirty="0">
                <a:latin typeface="Calibri" panose="020F0502020204030204" pitchFamily="34" charset="0"/>
                <a:cs typeface="Calibri" panose="020F0502020204030204" pitchFamily="34" charset="0"/>
              </a:rPr>
              <a:t>puede  </a:t>
            </a:r>
            <a:r>
              <a:rPr sz="1300" spc="-5" dirty="0">
                <a:latin typeface="Calibri" panose="020F0502020204030204" pitchFamily="34" charset="0"/>
                <a:cs typeface="Calibri" panose="020F0502020204030204" pitchFamily="34" charset="0"/>
              </a:rPr>
              <a:t>importar cualquier </a:t>
            </a:r>
            <a:r>
              <a:rPr sz="1300" spc="-10" dirty="0">
                <a:latin typeface="Calibri" panose="020F0502020204030204" pitchFamily="34" charset="0"/>
                <a:cs typeface="Calibri" panose="020F0502020204030204" pitchFamily="34" charset="0"/>
              </a:rPr>
              <a:t>archivo </a:t>
            </a:r>
            <a:r>
              <a:rPr sz="1300" spc="-5" dirty="0">
                <a:latin typeface="Calibri" panose="020F0502020204030204" pitchFamily="34" charset="0"/>
                <a:cs typeface="Calibri" panose="020F0502020204030204" pitchFamily="34" charset="0"/>
              </a:rPr>
              <a:t>de Excel. </a:t>
            </a:r>
            <a:r>
              <a:rPr sz="1300" spc="-35" dirty="0">
                <a:latin typeface="Calibri" panose="020F0502020204030204" pitchFamily="34" charset="0"/>
                <a:cs typeface="Calibri" panose="020F0502020204030204" pitchFamily="34" charset="0"/>
              </a:rPr>
              <a:t>Tomar </a:t>
            </a:r>
            <a:r>
              <a:rPr sz="1300" spc="-10" dirty="0">
                <a:latin typeface="Calibri" panose="020F0502020204030204" pitchFamily="34" charset="0"/>
                <a:cs typeface="Calibri" panose="020F0502020204030204" pitchFamily="34" charset="0"/>
              </a:rPr>
              <a:t>en  cuenta que </a:t>
            </a:r>
            <a:r>
              <a:rPr sz="1300" spc="-5" dirty="0">
                <a:latin typeface="Calibri" panose="020F0502020204030204" pitchFamily="34" charset="0"/>
                <a:cs typeface="Calibri" panose="020F0502020204030204" pitchFamily="34" charset="0"/>
              </a:rPr>
              <a:t>siempre la </a:t>
            </a:r>
            <a:r>
              <a:rPr sz="1300" spc="-10" dirty="0">
                <a:latin typeface="Calibri" panose="020F0502020204030204" pitchFamily="34" charset="0"/>
                <a:cs typeface="Calibri" panose="020F0502020204030204" pitchFamily="34" charset="0"/>
              </a:rPr>
              <a:t>importación </a:t>
            </a:r>
            <a:r>
              <a:rPr sz="1300" spc="-5" dirty="0">
                <a:latin typeface="Calibri" panose="020F0502020204030204" pitchFamily="34" charset="0"/>
                <a:cs typeface="Calibri" panose="020F0502020204030204" pitchFamily="34" charset="0"/>
              </a:rPr>
              <a:t>será mas simple  si </a:t>
            </a:r>
            <a:r>
              <a:rPr sz="1300" spc="-10" dirty="0">
                <a:latin typeface="Calibri" panose="020F0502020204030204" pitchFamily="34" charset="0"/>
                <a:cs typeface="Calibri" panose="020F0502020204030204" pitchFamily="34" charset="0"/>
              </a:rPr>
              <a:t>dentro del </a:t>
            </a:r>
            <a:r>
              <a:rPr sz="1300" spc="-5" dirty="0">
                <a:latin typeface="Calibri" panose="020F0502020204030204" pitchFamily="34" charset="0"/>
                <a:cs typeface="Calibri" panose="020F0502020204030204" pitchFamily="34" charset="0"/>
              </a:rPr>
              <a:t>Excel se </a:t>
            </a:r>
            <a:r>
              <a:rPr sz="1300" spc="-10" dirty="0">
                <a:latin typeface="Calibri" panose="020F0502020204030204" pitchFamily="34" charset="0"/>
                <a:cs typeface="Calibri" panose="020F0502020204030204" pitchFamily="34" charset="0"/>
              </a:rPr>
              <a:t>cuenta con una estructura de  </a:t>
            </a:r>
            <a:r>
              <a:rPr sz="1300" spc="-5" dirty="0">
                <a:latin typeface="Calibri" panose="020F0502020204030204" pitchFamily="34" charset="0"/>
                <a:cs typeface="Calibri" panose="020F0502020204030204" pitchFamily="34" charset="0"/>
              </a:rPr>
              <a:t>formato tabla ya que </a:t>
            </a:r>
            <a:r>
              <a:rPr sz="1300" spc="-20" dirty="0">
                <a:latin typeface="Calibri" panose="020F0502020204030204" pitchFamily="34" charset="0"/>
                <a:cs typeface="Calibri" panose="020F0502020204030204" pitchFamily="34" charset="0"/>
              </a:rPr>
              <a:t>Power </a:t>
            </a:r>
            <a:r>
              <a:rPr sz="1300" spc="-5" dirty="0">
                <a:latin typeface="Calibri" panose="020F0502020204030204" pitchFamily="34" charset="0"/>
                <a:cs typeface="Calibri" panose="020F0502020204030204" pitchFamily="34" charset="0"/>
              </a:rPr>
              <a:t>BI </a:t>
            </a:r>
            <a:r>
              <a:rPr sz="1300" spc="-10" dirty="0">
                <a:latin typeface="Calibri" panose="020F0502020204030204" pitchFamily="34" charset="0"/>
                <a:cs typeface="Calibri" panose="020F0502020204030204" pitchFamily="34" charset="0"/>
              </a:rPr>
              <a:t>Desktop </a:t>
            </a:r>
            <a:r>
              <a:rPr sz="1300" spc="-5" dirty="0">
                <a:latin typeface="Calibri" panose="020F0502020204030204" pitchFamily="34" charset="0"/>
                <a:cs typeface="Calibri" panose="020F0502020204030204" pitchFamily="34" charset="0"/>
              </a:rPr>
              <a:t>trabaja  ágilmente </a:t>
            </a:r>
            <a:r>
              <a:rPr sz="1300" spc="-10" dirty="0">
                <a:latin typeface="Calibri" panose="020F0502020204030204" pitchFamily="34" charset="0"/>
                <a:cs typeface="Calibri" panose="020F0502020204030204" pitchFamily="34" charset="0"/>
              </a:rPr>
              <a:t>con una estructura </a:t>
            </a:r>
            <a:r>
              <a:rPr sz="1300" spc="-5" dirty="0">
                <a:latin typeface="Calibri" panose="020F0502020204030204" pitchFamily="34" charset="0"/>
                <a:cs typeface="Calibri" panose="020F0502020204030204" pitchFamily="34" charset="0"/>
              </a:rPr>
              <a:t>similar a </a:t>
            </a:r>
            <a:r>
              <a:rPr sz="1300" spc="-10" dirty="0">
                <a:latin typeface="Calibri" panose="020F0502020204030204" pitchFamily="34" charset="0"/>
                <a:cs typeface="Calibri" panose="020F0502020204030204" pitchFamily="34" charset="0"/>
              </a:rPr>
              <a:t>una </a:t>
            </a:r>
            <a:r>
              <a:rPr sz="1300" spc="-5" dirty="0">
                <a:latin typeface="Calibri" panose="020F0502020204030204" pitchFamily="34" charset="0"/>
                <a:cs typeface="Calibri" panose="020F0502020204030204" pitchFamily="34" charset="0"/>
              </a:rPr>
              <a:t>base </a:t>
            </a:r>
            <a:r>
              <a:rPr sz="1300" spc="-10" dirty="0">
                <a:latin typeface="Calibri" panose="020F0502020204030204" pitchFamily="34" charset="0"/>
                <a:cs typeface="Calibri" panose="020F0502020204030204" pitchFamily="34" charset="0"/>
              </a:rPr>
              <a:t>de  </a:t>
            </a:r>
            <a:r>
              <a:rPr sz="1300" spc="-5" dirty="0">
                <a:latin typeface="Calibri" panose="020F0502020204030204" pitchFamily="34" charset="0"/>
                <a:cs typeface="Calibri" panose="020F0502020204030204" pitchFamily="34" charset="0"/>
              </a:rPr>
              <a:t>datos relacional </a:t>
            </a:r>
            <a:r>
              <a:rPr sz="1300" spc="-10" dirty="0">
                <a:latin typeface="Calibri" panose="020F0502020204030204" pitchFamily="34" charset="0"/>
                <a:cs typeface="Calibri" panose="020F0502020204030204" pitchFamily="34" charset="0"/>
              </a:rPr>
              <a:t>(campos, </a:t>
            </a:r>
            <a:r>
              <a:rPr sz="1300" spc="-5" dirty="0">
                <a:latin typeface="Calibri" panose="020F0502020204030204" pitchFamily="34" charset="0"/>
                <a:cs typeface="Calibri" panose="020F0502020204030204" pitchFamily="34" charset="0"/>
              </a:rPr>
              <a:t>elementos, columnas  </a:t>
            </a:r>
            <a:r>
              <a:rPr sz="1300" spc="-10" dirty="0">
                <a:latin typeface="Calibri" panose="020F0502020204030204" pitchFamily="34" charset="0"/>
                <a:cs typeface="Calibri" panose="020F0502020204030204" pitchFamily="34" charset="0"/>
              </a:rPr>
              <a:t>calculadas, </a:t>
            </a:r>
            <a:r>
              <a:rPr sz="1300" spc="-5" dirty="0">
                <a:latin typeface="Calibri" panose="020F0502020204030204" pitchFamily="34" charset="0"/>
                <a:cs typeface="Calibri" panose="020F0502020204030204" pitchFamily="34" charset="0"/>
              </a:rPr>
              <a:t>medidas,</a:t>
            </a:r>
            <a:r>
              <a:rPr sz="1300" spc="30" dirty="0">
                <a:latin typeface="Calibri" panose="020F0502020204030204" pitchFamily="34" charset="0"/>
                <a:cs typeface="Calibri" panose="020F0502020204030204" pitchFamily="34" charset="0"/>
              </a:rPr>
              <a:t> </a:t>
            </a:r>
            <a:r>
              <a:rPr sz="1300" spc="-5" dirty="0">
                <a:latin typeface="Calibri" panose="020F0502020204030204" pitchFamily="34" charset="0"/>
                <a:cs typeface="Calibri" panose="020F0502020204030204" pitchFamily="34" charset="0"/>
              </a:rPr>
              <a:t>filtros)</a:t>
            </a:r>
            <a:endParaRPr sz="1300" dirty="0">
              <a:latin typeface="Calibri" panose="020F0502020204030204" pitchFamily="34" charset="0"/>
              <a:cs typeface="Calibri" panose="020F0502020204030204" pitchFamily="34" charset="0"/>
            </a:endParaRPr>
          </a:p>
          <a:p>
            <a:pPr marL="299085" marR="158750" indent="-287020">
              <a:lnSpc>
                <a:spcPts val="1400"/>
              </a:lnSpc>
              <a:spcBef>
                <a:spcPts val="1019"/>
              </a:spcBef>
              <a:buFont typeface="Arial"/>
              <a:buChar char="•"/>
              <a:tabLst>
                <a:tab pos="299085" algn="l"/>
                <a:tab pos="299720" algn="l"/>
              </a:tabLst>
            </a:pPr>
            <a:r>
              <a:rPr sz="1300" spc="-5" dirty="0">
                <a:latin typeface="Calibri" panose="020F0502020204030204" pitchFamily="34" charset="0"/>
                <a:cs typeface="Calibri" panose="020F0502020204030204" pitchFamily="34" charset="0"/>
              </a:rPr>
              <a:t>La </a:t>
            </a:r>
            <a:r>
              <a:rPr sz="1300" spc="-10" dirty="0">
                <a:latin typeface="Calibri" panose="020F0502020204030204" pitchFamily="34" charset="0"/>
                <a:cs typeface="Calibri" panose="020F0502020204030204" pitchFamily="34" charset="0"/>
              </a:rPr>
              <a:t>información que </a:t>
            </a:r>
            <a:r>
              <a:rPr sz="1300" spc="-5" dirty="0">
                <a:latin typeface="Calibri" panose="020F0502020204030204" pitchFamily="34" charset="0"/>
                <a:cs typeface="Calibri" panose="020F0502020204030204" pitchFamily="34" charset="0"/>
              </a:rPr>
              <a:t>se importe </a:t>
            </a:r>
            <a:r>
              <a:rPr sz="1300" spc="-10" dirty="0">
                <a:latin typeface="Calibri" panose="020F0502020204030204" pitchFamily="34" charset="0"/>
                <a:cs typeface="Calibri" panose="020F0502020204030204" pitchFamily="34" charset="0"/>
              </a:rPr>
              <a:t>desde </a:t>
            </a:r>
            <a:r>
              <a:rPr sz="1300" spc="-20" dirty="0">
                <a:latin typeface="Calibri" panose="020F0502020204030204" pitchFamily="34" charset="0"/>
                <a:cs typeface="Calibri" panose="020F0502020204030204" pitchFamily="34" charset="0"/>
              </a:rPr>
              <a:t>Power </a:t>
            </a:r>
            <a:r>
              <a:rPr sz="1300" spc="-5" dirty="0">
                <a:latin typeface="Calibri" panose="020F0502020204030204" pitchFamily="34" charset="0"/>
                <a:cs typeface="Calibri" panose="020F0502020204030204" pitchFamily="34" charset="0"/>
              </a:rPr>
              <a:t>BI  </a:t>
            </a:r>
            <a:r>
              <a:rPr sz="1300" spc="-10" dirty="0">
                <a:latin typeface="Calibri" panose="020F0502020204030204" pitchFamily="34" charset="0"/>
                <a:cs typeface="Calibri" panose="020F0502020204030204" pitchFamily="34" charset="0"/>
              </a:rPr>
              <a:t>Desktop puede provenir </a:t>
            </a:r>
            <a:r>
              <a:rPr sz="1300" spc="-5" dirty="0">
                <a:latin typeface="Calibri" panose="020F0502020204030204" pitchFamily="34" charset="0"/>
                <a:cs typeface="Calibri" panose="020F0502020204030204" pitchFamily="34" charset="0"/>
              </a:rPr>
              <a:t>de </a:t>
            </a:r>
            <a:r>
              <a:rPr sz="1300" spc="-10" dirty="0">
                <a:latin typeface="Calibri" panose="020F0502020204030204" pitchFamily="34" charset="0"/>
                <a:cs typeface="Calibri" panose="020F0502020204030204" pitchFamily="34" charset="0"/>
              </a:rPr>
              <a:t>diferentes </a:t>
            </a:r>
            <a:r>
              <a:rPr sz="1300" spc="-5" dirty="0">
                <a:latin typeface="Calibri" panose="020F0502020204030204" pitchFamily="34" charset="0"/>
                <a:cs typeface="Calibri" panose="020F0502020204030204" pitchFamily="34" charset="0"/>
              </a:rPr>
              <a:t>orígenes </a:t>
            </a:r>
            <a:r>
              <a:rPr sz="1300" spc="-10" dirty="0">
                <a:latin typeface="Calibri" panose="020F0502020204030204" pitchFamily="34" charset="0"/>
                <a:cs typeface="Calibri" panose="020F0502020204030204" pitchFamily="34" charset="0"/>
              </a:rPr>
              <a:t>de  </a:t>
            </a:r>
            <a:r>
              <a:rPr sz="1300" spc="-5" dirty="0">
                <a:latin typeface="Calibri" panose="020F0502020204030204" pitchFamily="34" charset="0"/>
                <a:cs typeface="Calibri" panose="020F0502020204030204" pitchFamily="34" charset="0"/>
              </a:rPr>
              <a:t>datos</a:t>
            </a:r>
            <a:endParaRPr sz="1300" dirty="0">
              <a:latin typeface="Calibri" panose="020F0502020204030204" pitchFamily="34" charset="0"/>
              <a:cs typeface="Calibri" panose="020F0502020204030204" pitchFamily="34" charset="0"/>
            </a:endParaRPr>
          </a:p>
        </p:txBody>
      </p:sp>
      <p:sp>
        <p:nvSpPr>
          <p:cNvPr id="8" name="object 4">
            <a:extLst>
              <a:ext uri="{FF2B5EF4-FFF2-40B4-BE49-F238E27FC236}">
                <a16:creationId xmlns:a16="http://schemas.microsoft.com/office/drawing/2014/main" id="{30499B64-93A3-48BD-9938-0972A928D89D}"/>
              </a:ext>
            </a:extLst>
          </p:cNvPr>
          <p:cNvSpPr/>
          <p:nvPr/>
        </p:nvSpPr>
        <p:spPr>
          <a:xfrm>
            <a:off x="5579364" y="1908048"/>
            <a:ext cx="1693164" cy="3899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9028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12</a:t>
            </a:r>
          </a:p>
        </p:txBody>
      </p:sp>
      <p:sp>
        <p:nvSpPr>
          <p:cNvPr id="5" name="object 2">
            <a:extLst>
              <a:ext uri="{FF2B5EF4-FFF2-40B4-BE49-F238E27FC236}">
                <a16:creationId xmlns:a16="http://schemas.microsoft.com/office/drawing/2014/main" id="{681B74F0-4429-4112-B919-72E89631FD84}"/>
              </a:ext>
            </a:extLst>
          </p:cNvPr>
          <p:cNvSpPr txBox="1">
            <a:spLocks/>
          </p:cNvSpPr>
          <p:nvPr/>
        </p:nvSpPr>
        <p:spPr>
          <a:xfrm>
            <a:off x="78739" y="1378008"/>
            <a:ext cx="3561715"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35" dirty="0">
                <a:solidFill>
                  <a:schemeClr val="tx1"/>
                </a:solidFill>
                <a:latin typeface="Calibri" panose="020F0502020204030204" pitchFamily="34" charset="0"/>
                <a:cs typeface="Calibri" panose="020F0502020204030204" pitchFamily="34" charset="0"/>
              </a:rPr>
              <a:t>Power </a:t>
            </a:r>
            <a:r>
              <a:rPr lang="es-CL" sz="3600" kern="0" dirty="0">
                <a:solidFill>
                  <a:schemeClr val="tx1"/>
                </a:solidFill>
                <a:latin typeface="Calibri" panose="020F0502020204030204" pitchFamily="34" charset="0"/>
                <a:cs typeface="Calibri" panose="020F0502020204030204" pitchFamily="34" charset="0"/>
              </a:rPr>
              <a:t>BI</a:t>
            </a:r>
            <a:r>
              <a:rPr lang="es-CL" sz="3600" kern="0" spc="-50" dirty="0">
                <a:solidFill>
                  <a:schemeClr val="tx1"/>
                </a:solidFill>
                <a:latin typeface="Calibri" panose="020F0502020204030204" pitchFamily="34" charset="0"/>
                <a:cs typeface="Calibri" panose="020F0502020204030204" pitchFamily="34" charset="0"/>
              </a:rPr>
              <a:t> </a:t>
            </a:r>
            <a:r>
              <a:rPr lang="es-CL" sz="3600" kern="0" spc="-5" dirty="0">
                <a:solidFill>
                  <a:schemeClr val="tx1"/>
                </a:solidFill>
                <a:latin typeface="Calibri" panose="020F0502020204030204" pitchFamily="34" charset="0"/>
                <a:cs typeface="Calibri" panose="020F0502020204030204" pitchFamily="34" charset="0"/>
              </a:rPr>
              <a:t>Desktop</a:t>
            </a:r>
          </a:p>
        </p:txBody>
      </p:sp>
      <p:sp>
        <p:nvSpPr>
          <p:cNvPr id="9" name="object 3">
            <a:extLst>
              <a:ext uri="{FF2B5EF4-FFF2-40B4-BE49-F238E27FC236}">
                <a16:creationId xmlns:a16="http://schemas.microsoft.com/office/drawing/2014/main" id="{79C4957D-67E1-460C-ADC1-83FA38AFBF82}"/>
              </a:ext>
            </a:extLst>
          </p:cNvPr>
          <p:cNvSpPr txBox="1"/>
          <p:nvPr/>
        </p:nvSpPr>
        <p:spPr>
          <a:xfrm>
            <a:off x="78739" y="1996148"/>
            <a:ext cx="7931784" cy="1037463"/>
          </a:xfrm>
          <a:prstGeom prst="rect">
            <a:avLst/>
          </a:prstGeom>
        </p:spPr>
        <p:txBody>
          <a:bodyPr vert="horz" wrap="square" lIns="0" tIns="71120" rIns="0" bIns="0" rtlCol="0">
            <a:spAutoFit/>
          </a:bodyPr>
          <a:lstStyle/>
          <a:p>
            <a:pPr marL="299085" marR="74930" indent="-287020">
              <a:lnSpc>
                <a:spcPct val="70000"/>
              </a:lnSpc>
              <a:spcBef>
                <a:spcPts val="560"/>
              </a:spcBef>
              <a:buFont typeface="Arial"/>
              <a:buChar char="•"/>
              <a:tabLst>
                <a:tab pos="299085" algn="l"/>
                <a:tab pos="299720" algn="l"/>
              </a:tabLst>
            </a:pPr>
            <a:r>
              <a:rPr sz="1300" spc="-5" dirty="0">
                <a:latin typeface="Calibri" panose="020F0502020204030204" pitchFamily="34" charset="0"/>
                <a:cs typeface="Calibri" panose="020F0502020204030204" pitchFamily="34" charset="0"/>
              </a:rPr>
              <a:t>La </a:t>
            </a:r>
            <a:r>
              <a:rPr sz="1300" spc="-10" dirty="0">
                <a:latin typeface="Calibri" panose="020F0502020204030204" pitchFamily="34" charset="0"/>
                <a:cs typeface="Calibri" panose="020F0502020204030204" pitchFamily="34" charset="0"/>
              </a:rPr>
              <a:t>apertura del aplicativo </a:t>
            </a:r>
            <a:r>
              <a:rPr sz="1300" spc="-20" dirty="0">
                <a:latin typeface="Calibri" panose="020F0502020204030204" pitchFamily="34" charset="0"/>
                <a:cs typeface="Calibri" panose="020F0502020204030204" pitchFamily="34" charset="0"/>
              </a:rPr>
              <a:t>Power </a:t>
            </a:r>
            <a:r>
              <a:rPr sz="1300" spc="-5" dirty="0">
                <a:latin typeface="Calibri" panose="020F0502020204030204" pitchFamily="34" charset="0"/>
                <a:cs typeface="Calibri" panose="020F0502020204030204" pitchFamily="34" charset="0"/>
              </a:rPr>
              <a:t>BI </a:t>
            </a:r>
            <a:r>
              <a:rPr sz="1300" spc="-10" dirty="0">
                <a:latin typeface="Calibri" panose="020F0502020204030204" pitchFamily="34" charset="0"/>
                <a:cs typeface="Calibri" panose="020F0502020204030204" pitchFamily="34" charset="0"/>
              </a:rPr>
              <a:t>Desktop </a:t>
            </a:r>
            <a:r>
              <a:rPr sz="1300" spc="-5" dirty="0">
                <a:latin typeface="Calibri" panose="020F0502020204030204" pitchFamily="34" charset="0"/>
                <a:cs typeface="Calibri" panose="020F0502020204030204" pitchFamily="34" charset="0"/>
              </a:rPr>
              <a:t>es similar a la </a:t>
            </a:r>
            <a:r>
              <a:rPr sz="1300" spc="-10" dirty="0">
                <a:latin typeface="Calibri" panose="020F0502020204030204" pitchFamily="34" charset="0"/>
                <a:cs typeface="Calibri" panose="020F0502020204030204" pitchFamily="34" charset="0"/>
              </a:rPr>
              <a:t>que </a:t>
            </a:r>
            <a:r>
              <a:rPr sz="1300" spc="-5" dirty="0">
                <a:latin typeface="Calibri" panose="020F0502020204030204" pitchFamily="34" charset="0"/>
                <a:cs typeface="Calibri" panose="020F0502020204030204" pitchFamily="34" charset="0"/>
              </a:rPr>
              <a:t>un usuario </a:t>
            </a:r>
            <a:r>
              <a:rPr sz="1300" spc="-10" dirty="0">
                <a:latin typeface="Calibri" panose="020F0502020204030204" pitchFamily="34" charset="0"/>
                <a:cs typeface="Calibri" panose="020F0502020204030204" pitchFamily="34" charset="0"/>
              </a:rPr>
              <a:t>estándar hace para </a:t>
            </a:r>
            <a:r>
              <a:rPr sz="1300" spc="-5" dirty="0">
                <a:latin typeface="Calibri" panose="020F0502020204030204" pitchFamily="34" charset="0"/>
                <a:cs typeface="Calibri" panose="020F0502020204030204" pitchFamily="34" charset="0"/>
              </a:rPr>
              <a:t>abrir </a:t>
            </a:r>
            <a:r>
              <a:rPr sz="1300" spc="-10" dirty="0">
                <a:latin typeface="Calibri" panose="020F0502020204030204" pitchFamily="34" charset="0"/>
                <a:cs typeface="Calibri" panose="020F0502020204030204" pitchFamily="34" charset="0"/>
              </a:rPr>
              <a:t>un  </a:t>
            </a:r>
            <a:r>
              <a:rPr sz="1300" spc="-5" dirty="0">
                <a:latin typeface="Calibri" panose="020F0502020204030204" pitchFamily="34" charset="0"/>
                <a:cs typeface="Calibri" panose="020F0502020204030204" pitchFamily="34" charset="0"/>
              </a:rPr>
              <a:t>Excel</a:t>
            </a:r>
            <a:endParaRPr sz="1300" dirty="0">
              <a:latin typeface="Calibri" panose="020F0502020204030204" pitchFamily="34" charset="0"/>
              <a:cs typeface="Calibri" panose="020F0502020204030204" pitchFamily="34" charset="0"/>
            </a:endParaRPr>
          </a:p>
          <a:p>
            <a:pPr marL="299085" marR="5080" indent="-287020">
              <a:lnSpc>
                <a:spcPct val="70000"/>
              </a:lnSpc>
              <a:spcBef>
                <a:spcPts val="1015"/>
              </a:spcBef>
              <a:buFont typeface="Arial"/>
              <a:buChar char="•"/>
              <a:tabLst>
                <a:tab pos="299085" algn="l"/>
                <a:tab pos="299720" algn="l"/>
              </a:tabLst>
            </a:pPr>
            <a:r>
              <a:rPr sz="1300" spc="-10" dirty="0">
                <a:latin typeface="Calibri" panose="020F0502020204030204" pitchFamily="34" charset="0"/>
                <a:cs typeface="Calibri" panose="020F0502020204030204" pitchFamily="34" charset="0"/>
              </a:rPr>
              <a:t>Una </a:t>
            </a:r>
            <a:r>
              <a:rPr sz="1300" spc="-5" dirty="0">
                <a:latin typeface="Calibri" panose="020F0502020204030204" pitchFamily="34" charset="0"/>
                <a:cs typeface="Calibri" panose="020F0502020204030204" pitchFamily="34" charset="0"/>
              </a:rPr>
              <a:t>vez iniciado el software </a:t>
            </a:r>
            <a:r>
              <a:rPr sz="1300" spc="-10" dirty="0">
                <a:latin typeface="Calibri" panose="020F0502020204030204" pitchFamily="34" charset="0"/>
                <a:cs typeface="Calibri" panose="020F0502020204030204" pitchFamily="34" charset="0"/>
              </a:rPr>
              <a:t>podremos comenzar con </a:t>
            </a:r>
            <a:r>
              <a:rPr sz="1300" spc="-5" dirty="0">
                <a:latin typeface="Calibri" panose="020F0502020204030204" pitchFamily="34" charset="0"/>
                <a:cs typeface="Calibri" panose="020F0502020204030204" pitchFamily="34" charset="0"/>
              </a:rPr>
              <a:t>la </a:t>
            </a:r>
            <a:r>
              <a:rPr sz="1300" spc="-10" dirty="0">
                <a:latin typeface="Calibri" panose="020F0502020204030204" pitchFamily="34" charset="0"/>
                <a:cs typeface="Calibri" panose="020F0502020204030204" pitchFamily="34" charset="0"/>
              </a:rPr>
              <a:t>importación </a:t>
            </a:r>
            <a:r>
              <a:rPr sz="1300" spc="-5" dirty="0">
                <a:latin typeface="Calibri" panose="020F0502020204030204" pitchFamily="34" charset="0"/>
                <a:cs typeface="Calibri" panose="020F0502020204030204" pitchFamily="34" charset="0"/>
              </a:rPr>
              <a:t>de </a:t>
            </a:r>
            <a:r>
              <a:rPr sz="1300" spc="-10" dirty="0">
                <a:latin typeface="Calibri" panose="020F0502020204030204" pitchFamily="34" charset="0"/>
                <a:cs typeface="Calibri" panose="020F0502020204030204" pitchFamily="34" charset="0"/>
              </a:rPr>
              <a:t>información que </a:t>
            </a:r>
            <a:r>
              <a:rPr sz="1300" spc="-5" dirty="0">
                <a:latin typeface="Calibri" panose="020F0502020204030204" pitchFamily="34" charset="0"/>
                <a:cs typeface="Calibri" panose="020F0502020204030204" pitchFamily="34" charset="0"/>
              </a:rPr>
              <a:t>es el </a:t>
            </a:r>
            <a:r>
              <a:rPr sz="1300" spc="-10" dirty="0">
                <a:latin typeface="Calibri" panose="020F0502020204030204" pitchFamily="34" charset="0"/>
                <a:cs typeface="Calibri" panose="020F0502020204030204" pitchFamily="34" charset="0"/>
              </a:rPr>
              <a:t>inicio en  </a:t>
            </a:r>
            <a:r>
              <a:rPr sz="1300" spc="-5" dirty="0">
                <a:latin typeface="Calibri" panose="020F0502020204030204" pitchFamily="34" charset="0"/>
                <a:cs typeface="Calibri" panose="020F0502020204030204" pitchFamily="34" charset="0"/>
              </a:rPr>
              <a:t>la etapa de trabajar </a:t>
            </a:r>
            <a:r>
              <a:rPr sz="1300" spc="-10" dirty="0">
                <a:latin typeface="Calibri" panose="020F0502020204030204" pitchFamily="34" charset="0"/>
                <a:cs typeface="Calibri" panose="020F0502020204030204" pitchFamily="34" charset="0"/>
              </a:rPr>
              <a:t>con </a:t>
            </a:r>
            <a:r>
              <a:rPr sz="1300" spc="-5" dirty="0">
                <a:latin typeface="Calibri" panose="020F0502020204030204" pitchFamily="34" charset="0"/>
                <a:cs typeface="Calibri" panose="020F0502020204030204" pitchFamily="34" charset="0"/>
              </a:rPr>
              <a:t>el</a:t>
            </a:r>
            <a:r>
              <a:rPr sz="1300" spc="45" dirty="0">
                <a:latin typeface="Calibri" panose="020F0502020204030204" pitchFamily="34" charset="0"/>
                <a:cs typeface="Calibri" panose="020F0502020204030204" pitchFamily="34" charset="0"/>
              </a:rPr>
              <a:t> </a:t>
            </a:r>
            <a:r>
              <a:rPr sz="1300" spc="-5" dirty="0">
                <a:latin typeface="Calibri" panose="020F0502020204030204" pitchFamily="34" charset="0"/>
                <a:cs typeface="Calibri" panose="020F0502020204030204" pitchFamily="34" charset="0"/>
              </a:rPr>
              <a:t>Sistema</a:t>
            </a:r>
            <a:endParaRPr sz="1300" dirty="0">
              <a:latin typeface="Calibri" panose="020F0502020204030204" pitchFamily="34" charset="0"/>
              <a:cs typeface="Calibri" panose="020F0502020204030204" pitchFamily="34" charset="0"/>
            </a:endParaRPr>
          </a:p>
          <a:p>
            <a:pPr marL="299085" marR="357505" indent="-287020">
              <a:lnSpc>
                <a:spcPct val="70000"/>
              </a:lnSpc>
              <a:spcBef>
                <a:spcPts val="994"/>
              </a:spcBef>
              <a:buFont typeface="Arial"/>
              <a:buChar char="•"/>
              <a:tabLst>
                <a:tab pos="299085" algn="l"/>
                <a:tab pos="299720" algn="l"/>
              </a:tabLst>
            </a:pPr>
            <a:r>
              <a:rPr sz="1300" spc="-5" dirty="0">
                <a:latin typeface="Calibri" panose="020F0502020204030204" pitchFamily="34" charset="0"/>
                <a:cs typeface="Calibri" panose="020F0502020204030204" pitchFamily="34" charset="0"/>
              </a:rPr>
              <a:t>La </a:t>
            </a:r>
            <a:r>
              <a:rPr sz="1300" spc="-10" dirty="0">
                <a:latin typeface="Calibri" panose="020F0502020204030204" pitchFamily="34" charset="0"/>
                <a:cs typeface="Calibri" panose="020F0502020204030204" pitchFamily="34" charset="0"/>
              </a:rPr>
              <a:t>opción </a:t>
            </a:r>
            <a:r>
              <a:rPr sz="1300" spc="-5" dirty="0">
                <a:latin typeface="Calibri" panose="020F0502020204030204" pitchFamily="34" charset="0"/>
                <a:cs typeface="Calibri" panose="020F0502020204030204" pitchFamily="34" charset="0"/>
              </a:rPr>
              <a:t>de </a:t>
            </a:r>
            <a:r>
              <a:rPr sz="1300" spc="-10" dirty="0">
                <a:latin typeface="Calibri" panose="020F0502020204030204" pitchFamily="34" charset="0"/>
                <a:cs typeface="Calibri" panose="020F0502020204030204" pitchFamily="34" charset="0"/>
              </a:rPr>
              <a:t>Get </a:t>
            </a:r>
            <a:r>
              <a:rPr sz="1300" spc="-5" dirty="0">
                <a:latin typeface="Calibri" panose="020F0502020204030204" pitchFamily="34" charset="0"/>
                <a:cs typeface="Calibri" panose="020F0502020204030204" pitchFamily="34" charset="0"/>
              </a:rPr>
              <a:t>Data en la </a:t>
            </a:r>
            <a:r>
              <a:rPr sz="1300" spc="-10" dirty="0">
                <a:latin typeface="Calibri" panose="020F0502020204030204" pitchFamily="34" charset="0"/>
                <a:cs typeface="Calibri" panose="020F0502020204030204" pitchFamily="34" charset="0"/>
              </a:rPr>
              <a:t>barra </a:t>
            </a:r>
            <a:r>
              <a:rPr sz="1300" spc="-5" dirty="0">
                <a:latin typeface="Calibri" panose="020F0502020204030204" pitchFamily="34" charset="0"/>
                <a:cs typeface="Calibri" panose="020F0502020204030204" pitchFamily="34" charset="0"/>
              </a:rPr>
              <a:t>de herramientas superior </a:t>
            </a:r>
            <a:r>
              <a:rPr sz="1300" spc="-10" dirty="0">
                <a:latin typeface="Calibri" panose="020F0502020204030204" pitchFamily="34" charset="0"/>
                <a:cs typeface="Calibri" panose="020F0502020204030204" pitchFamily="34" charset="0"/>
              </a:rPr>
              <a:t>nos permitirá </a:t>
            </a:r>
            <a:r>
              <a:rPr sz="1300" spc="-5" dirty="0">
                <a:latin typeface="Calibri" panose="020F0502020204030204" pitchFamily="34" charset="0"/>
                <a:cs typeface="Calibri" panose="020F0502020204030204" pitchFamily="34" charset="0"/>
              </a:rPr>
              <a:t>conectarnos a múltiples  fuentes de</a:t>
            </a:r>
            <a:r>
              <a:rPr sz="1300" spc="5" dirty="0">
                <a:latin typeface="Calibri" panose="020F0502020204030204" pitchFamily="34" charset="0"/>
                <a:cs typeface="Calibri" panose="020F0502020204030204" pitchFamily="34" charset="0"/>
              </a:rPr>
              <a:t> </a:t>
            </a:r>
            <a:r>
              <a:rPr sz="1300" spc="-10" dirty="0">
                <a:latin typeface="Calibri" panose="020F0502020204030204" pitchFamily="34" charset="0"/>
                <a:cs typeface="Calibri" panose="020F0502020204030204" pitchFamily="34" charset="0"/>
              </a:rPr>
              <a:t>información</a:t>
            </a:r>
            <a:endParaRPr sz="1300" dirty="0">
              <a:latin typeface="Calibri" panose="020F0502020204030204" pitchFamily="34" charset="0"/>
              <a:cs typeface="Calibri" panose="020F0502020204030204" pitchFamily="34" charset="0"/>
            </a:endParaRPr>
          </a:p>
        </p:txBody>
      </p:sp>
      <p:sp>
        <p:nvSpPr>
          <p:cNvPr id="10" name="object 4">
            <a:extLst>
              <a:ext uri="{FF2B5EF4-FFF2-40B4-BE49-F238E27FC236}">
                <a16:creationId xmlns:a16="http://schemas.microsoft.com/office/drawing/2014/main" id="{D8B8981A-50D1-4A4A-82F9-CA3B955014B2}"/>
              </a:ext>
            </a:extLst>
          </p:cNvPr>
          <p:cNvSpPr/>
          <p:nvPr/>
        </p:nvSpPr>
        <p:spPr>
          <a:xfrm>
            <a:off x="457200" y="3501098"/>
            <a:ext cx="6356604" cy="3334512"/>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1512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13</a:t>
            </a:r>
          </a:p>
        </p:txBody>
      </p:sp>
      <p:sp>
        <p:nvSpPr>
          <p:cNvPr id="5" name="object 2">
            <a:extLst>
              <a:ext uri="{FF2B5EF4-FFF2-40B4-BE49-F238E27FC236}">
                <a16:creationId xmlns:a16="http://schemas.microsoft.com/office/drawing/2014/main" id="{3B47E883-2352-494E-A2F9-D7CA7B55EF6B}"/>
              </a:ext>
            </a:extLst>
          </p:cNvPr>
          <p:cNvSpPr txBox="1">
            <a:spLocks/>
          </p:cNvSpPr>
          <p:nvPr/>
        </p:nvSpPr>
        <p:spPr>
          <a:xfrm>
            <a:off x="78739" y="1378008"/>
            <a:ext cx="3561715"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35" dirty="0">
                <a:solidFill>
                  <a:schemeClr val="tx1"/>
                </a:solidFill>
                <a:latin typeface="Calibri" panose="020F0502020204030204" pitchFamily="34" charset="0"/>
                <a:cs typeface="Calibri" panose="020F0502020204030204" pitchFamily="34" charset="0"/>
              </a:rPr>
              <a:t>Power </a:t>
            </a:r>
            <a:r>
              <a:rPr lang="es-CL" sz="3600" kern="0" dirty="0">
                <a:solidFill>
                  <a:schemeClr val="tx1"/>
                </a:solidFill>
                <a:latin typeface="Calibri" panose="020F0502020204030204" pitchFamily="34" charset="0"/>
                <a:cs typeface="Calibri" panose="020F0502020204030204" pitchFamily="34" charset="0"/>
              </a:rPr>
              <a:t>BI</a:t>
            </a:r>
            <a:r>
              <a:rPr lang="es-CL" sz="3600" kern="0" spc="-50" dirty="0">
                <a:solidFill>
                  <a:schemeClr val="tx1"/>
                </a:solidFill>
                <a:latin typeface="Calibri" panose="020F0502020204030204" pitchFamily="34" charset="0"/>
                <a:cs typeface="Calibri" panose="020F0502020204030204" pitchFamily="34" charset="0"/>
              </a:rPr>
              <a:t> </a:t>
            </a:r>
            <a:r>
              <a:rPr lang="es-CL" sz="3600" kern="0" spc="-5" dirty="0">
                <a:solidFill>
                  <a:schemeClr val="tx1"/>
                </a:solidFill>
                <a:latin typeface="Calibri" panose="020F0502020204030204" pitchFamily="34" charset="0"/>
                <a:cs typeface="Calibri" panose="020F0502020204030204" pitchFamily="34" charset="0"/>
              </a:rPr>
              <a:t>Desktop</a:t>
            </a:r>
          </a:p>
        </p:txBody>
      </p:sp>
      <p:sp>
        <p:nvSpPr>
          <p:cNvPr id="7" name="object 3">
            <a:extLst>
              <a:ext uri="{FF2B5EF4-FFF2-40B4-BE49-F238E27FC236}">
                <a16:creationId xmlns:a16="http://schemas.microsoft.com/office/drawing/2014/main" id="{038EEB38-4CA6-40B5-9E0A-4342AD5D0435}"/>
              </a:ext>
            </a:extLst>
          </p:cNvPr>
          <p:cNvSpPr txBox="1"/>
          <p:nvPr/>
        </p:nvSpPr>
        <p:spPr>
          <a:xfrm>
            <a:off x="0" y="1860863"/>
            <a:ext cx="7980680" cy="751840"/>
          </a:xfrm>
          <a:prstGeom prst="rect">
            <a:avLst/>
          </a:prstGeom>
        </p:spPr>
        <p:txBody>
          <a:bodyPr vert="horz" wrap="square" lIns="0" tIns="37465" rIns="0" bIns="0" rtlCol="0">
            <a:spAutoFit/>
          </a:bodyPr>
          <a:lstStyle/>
          <a:p>
            <a:pPr marL="299085" marR="5080" indent="-287020">
              <a:lnSpc>
                <a:spcPts val="1510"/>
              </a:lnSpc>
              <a:spcBef>
                <a:spcPts val="295"/>
              </a:spcBef>
              <a:buFont typeface="Arial"/>
              <a:buChar char="•"/>
              <a:tabLst>
                <a:tab pos="299085" algn="l"/>
                <a:tab pos="299720" algn="l"/>
              </a:tabLst>
            </a:pPr>
            <a:r>
              <a:rPr sz="1400" dirty="0">
                <a:latin typeface="Calibri" panose="020F0502020204030204" pitchFamily="34" charset="0"/>
                <a:cs typeface="Calibri" panose="020F0502020204030204" pitchFamily="34" charset="0"/>
              </a:rPr>
              <a:t>Al </a:t>
            </a:r>
            <a:r>
              <a:rPr sz="1400" spc="-5" dirty="0">
                <a:latin typeface="Calibri" panose="020F0502020204030204" pitchFamily="34" charset="0"/>
                <a:cs typeface="Calibri" panose="020F0502020204030204" pitchFamily="34" charset="0"/>
              </a:rPr>
              <a:t>comenzar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utilización del Sistema, nos aparecerá una pantalla en blanco en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que se podrá  definir </a:t>
            </a:r>
            <a:r>
              <a:rPr sz="1400" dirty="0">
                <a:latin typeface="Calibri" panose="020F0502020204030204" pitchFamily="34" charset="0"/>
                <a:cs typeface="Calibri" panose="020F0502020204030204" pitchFamily="34" charset="0"/>
              </a:rPr>
              <a:t>y </a:t>
            </a:r>
            <a:r>
              <a:rPr sz="1400" spc="-5" dirty="0">
                <a:latin typeface="Calibri" panose="020F0502020204030204" pitchFamily="34" charset="0"/>
                <a:cs typeface="Calibri" panose="020F0502020204030204" pitchFamily="34" charset="0"/>
              </a:rPr>
              <a:t>estructurar </a:t>
            </a:r>
            <a:r>
              <a:rPr sz="1400" dirty="0">
                <a:latin typeface="Calibri" panose="020F0502020204030204" pitchFamily="34" charset="0"/>
                <a:cs typeface="Calibri" panose="020F0502020204030204" pitchFamily="34" charset="0"/>
              </a:rPr>
              <a:t>los </a:t>
            </a:r>
            <a:r>
              <a:rPr sz="1400" spc="-5" dirty="0">
                <a:latin typeface="Calibri" panose="020F0502020204030204" pitchFamily="34" charset="0"/>
                <a:cs typeface="Calibri" panose="020F0502020204030204" pitchFamily="34" charset="0"/>
              </a:rPr>
              <a:t>diferentes</a:t>
            </a:r>
            <a:r>
              <a:rPr sz="1400" spc="-4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reportes.</a:t>
            </a:r>
            <a:endParaRPr sz="1400" dirty="0">
              <a:latin typeface="Calibri" panose="020F0502020204030204" pitchFamily="34" charset="0"/>
              <a:cs typeface="Calibri" panose="020F0502020204030204" pitchFamily="34" charset="0"/>
            </a:endParaRPr>
          </a:p>
          <a:p>
            <a:pPr marL="299085" indent="-287020">
              <a:lnSpc>
                <a:spcPct val="100000"/>
              </a:lnSpc>
              <a:spcBef>
                <a:spcPts val="819"/>
              </a:spcBef>
              <a:buFont typeface="Arial"/>
              <a:buChar char="•"/>
              <a:tabLst>
                <a:tab pos="299085" algn="l"/>
                <a:tab pos="299720" algn="l"/>
              </a:tabLst>
            </a:pPr>
            <a:r>
              <a:rPr sz="1400" dirty="0">
                <a:latin typeface="Calibri" panose="020F0502020204030204" pitchFamily="34" charset="0"/>
                <a:cs typeface="Calibri" panose="020F0502020204030204" pitchFamily="34" charset="0"/>
              </a:rPr>
              <a:t>El </a:t>
            </a:r>
            <a:r>
              <a:rPr sz="1400" spc="-5" dirty="0">
                <a:latin typeface="Calibri" panose="020F0502020204030204" pitchFamily="34" charset="0"/>
                <a:cs typeface="Calibri" panose="020F0502020204030204" pitchFamily="34" charset="0"/>
              </a:rPr>
              <a:t>primer paso será definir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Fuente de datos con las que se</a:t>
            </a:r>
            <a:r>
              <a:rPr sz="1400" spc="-3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trabajará</a:t>
            </a:r>
            <a:endParaRPr sz="1400" dirty="0">
              <a:latin typeface="Calibri" panose="020F0502020204030204" pitchFamily="34" charset="0"/>
              <a:cs typeface="Calibri" panose="020F0502020204030204" pitchFamily="34" charset="0"/>
            </a:endParaRPr>
          </a:p>
        </p:txBody>
      </p:sp>
      <p:sp>
        <p:nvSpPr>
          <p:cNvPr id="8" name="object 4">
            <a:extLst>
              <a:ext uri="{FF2B5EF4-FFF2-40B4-BE49-F238E27FC236}">
                <a16:creationId xmlns:a16="http://schemas.microsoft.com/office/drawing/2014/main" id="{C23B350B-C1E6-4548-B9DB-09BE18CF6852}"/>
              </a:ext>
            </a:extLst>
          </p:cNvPr>
          <p:cNvSpPr/>
          <p:nvPr/>
        </p:nvSpPr>
        <p:spPr>
          <a:xfrm>
            <a:off x="244349" y="2677667"/>
            <a:ext cx="4479036" cy="2308860"/>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9" name="object 5">
            <a:extLst>
              <a:ext uri="{FF2B5EF4-FFF2-40B4-BE49-F238E27FC236}">
                <a16:creationId xmlns:a16="http://schemas.microsoft.com/office/drawing/2014/main" id="{90301A64-9C1E-42E0-BDE9-CFBA0F215DFA}"/>
              </a:ext>
            </a:extLst>
          </p:cNvPr>
          <p:cNvSpPr/>
          <p:nvPr/>
        </p:nvSpPr>
        <p:spPr>
          <a:xfrm>
            <a:off x="5140961" y="4832602"/>
            <a:ext cx="3816096" cy="2016252"/>
          </a:xfrm>
          <a:prstGeom prst="rect">
            <a:avLst/>
          </a:prstGeom>
          <a:blipFill>
            <a:blip r:embed="rId3"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grpSp>
        <p:nvGrpSpPr>
          <p:cNvPr id="10" name="object 6">
            <a:extLst>
              <a:ext uri="{FF2B5EF4-FFF2-40B4-BE49-F238E27FC236}">
                <a16:creationId xmlns:a16="http://schemas.microsoft.com/office/drawing/2014/main" id="{02F1F063-DC10-43BD-AE78-0E54650E3659}"/>
              </a:ext>
            </a:extLst>
          </p:cNvPr>
          <p:cNvGrpSpPr/>
          <p:nvPr/>
        </p:nvGrpSpPr>
        <p:grpSpPr>
          <a:xfrm>
            <a:off x="4918457" y="3584447"/>
            <a:ext cx="990600" cy="497205"/>
            <a:chOff x="4997196" y="3584447"/>
            <a:chExt cx="990600" cy="497205"/>
          </a:xfrm>
        </p:grpSpPr>
        <p:sp>
          <p:nvSpPr>
            <p:cNvPr id="11" name="object 7">
              <a:extLst>
                <a:ext uri="{FF2B5EF4-FFF2-40B4-BE49-F238E27FC236}">
                  <a16:creationId xmlns:a16="http://schemas.microsoft.com/office/drawing/2014/main" id="{FBDA7168-13A8-41CA-9D2E-E2B2DE790F59}"/>
                </a:ext>
              </a:extLst>
            </p:cNvPr>
            <p:cNvSpPr/>
            <p:nvPr/>
          </p:nvSpPr>
          <p:spPr>
            <a:xfrm>
              <a:off x="5003292" y="3590543"/>
              <a:ext cx="978535" cy="485140"/>
            </a:xfrm>
            <a:custGeom>
              <a:avLst/>
              <a:gdLst/>
              <a:ahLst/>
              <a:cxnLst/>
              <a:rect l="l" t="t" r="r" b="b"/>
              <a:pathLst>
                <a:path w="978535" h="485139">
                  <a:moveTo>
                    <a:pt x="242316" y="0"/>
                  </a:moveTo>
                  <a:lnTo>
                    <a:pt x="0" y="242315"/>
                  </a:lnTo>
                  <a:lnTo>
                    <a:pt x="242316" y="484631"/>
                  </a:lnTo>
                  <a:lnTo>
                    <a:pt x="242316" y="363473"/>
                  </a:lnTo>
                  <a:lnTo>
                    <a:pt x="978408" y="363473"/>
                  </a:lnTo>
                  <a:lnTo>
                    <a:pt x="978408" y="121157"/>
                  </a:lnTo>
                  <a:lnTo>
                    <a:pt x="242316" y="121157"/>
                  </a:lnTo>
                  <a:lnTo>
                    <a:pt x="242316" y="0"/>
                  </a:lnTo>
                  <a:close/>
                </a:path>
              </a:pathLst>
            </a:custGeom>
            <a:solidFill>
              <a:srgbClr val="EF9315"/>
            </a:solid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2" name="object 8">
              <a:extLst>
                <a:ext uri="{FF2B5EF4-FFF2-40B4-BE49-F238E27FC236}">
                  <a16:creationId xmlns:a16="http://schemas.microsoft.com/office/drawing/2014/main" id="{2448D24E-0DAB-417D-B373-6E11BDAB4F61}"/>
                </a:ext>
              </a:extLst>
            </p:cNvPr>
            <p:cNvSpPr/>
            <p:nvPr/>
          </p:nvSpPr>
          <p:spPr>
            <a:xfrm>
              <a:off x="5003292" y="3590543"/>
              <a:ext cx="978535" cy="485140"/>
            </a:xfrm>
            <a:custGeom>
              <a:avLst/>
              <a:gdLst/>
              <a:ahLst/>
              <a:cxnLst/>
              <a:rect l="l" t="t" r="r" b="b"/>
              <a:pathLst>
                <a:path w="978535" h="485139">
                  <a:moveTo>
                    <a:pt x="978408" y="363473"/>
                  </a:moveTo>
                  <a:lnTo>
                    <a:pt x="242316" y="363473"/>
                  </a:lnTo>
                  <a:lnTo>
                    <a:pt x="242316" y="484631"/>
                  </a:lnTo>
                  <a:lnTo>
                    <a:pt x="0" y="242315"/>
                  </a:lnTo>
                  <a:lnTo>
                    <a:pt x="242316" y="0"/>
                  </a:lnTo>
                  <a:lnTo>
                    <a:pt x="242316" y="121157"/>
                  </a:lnTo>
                  <a:lnTo>
                    <a:pt x="978408" y="121157"/>
                  </a:lnTo>
                  <a:lnTo>
                    <a:pt x="978408" y="363473"/>
                  </a:lnTo>
                  <a:close/>
                </a:path>
              </a:pathLst>
            </a:custGeom>
            <a:ln w="12192">
              <a:solidFill>
                <a:srgbClr val="AF6B0C"/>
              </a:solidFill>
            </a:ln>
          </p:spPr>
          <p:txBody>
            <a:bodyPr wrap="square" lIns="0" tIns="0" rIns="0" bIns="0" rtlCol="0"/>
            <a:lstStyle/>
            <a:p>
              <a:endParaRPr>
                <a:latin typeface="Calibri" panose="020F0502020204030204" pitchFamily="34" charset="0"/>
                <a:cs typeface="Calibri" panose="020F0502020204030204" pitchFamily="34" charset="0"/>
              </a:endParaRPr>
            </a:p>
          </p:txBody>
        </p:sp>
      </p:grpSp>
      <p:sp>
        <p:nvSpPr>
          <p:cNvPr id="13" name="object 9">
            <a:extLst>
              <a:ext uri="{FF2B5EF4-FFF2-40B4-BE49-F238E27FC236}">
                <a16:creationId xmlns:a16="http://schemas.microsoft.com/office/drawing/2014/main" id="{09DAEAAB-EDC3-4721-8F20-4A86CB2DB99C}"/>
              </a:ext>
            </a:extLst>
          </p:cNvPr>
          <p:cNvSpPr txBox="1"/>
          <p:nvPr/>
        </p:nvSpPr>
        <p:spPr>
          <a:xfrm>
            <a:off x="6373114" y="3276726"/>
            <a:ext cx="1997075" cy="1093470"/>
          </a:xfrm>
          <a:prstGeom prst="rect">
            <a:avLst/>
          </a:prstGeom>
        </p:spPr>
        <p:txBody>
          <a:bodyPr vert="horz" wrap="square" lIns="0" tIns="13335" rIns="0" bIns="0" rtlCol="0">
            <a:spAutoFit/>
          </a:bodyPr>
          <a:lstStyle/>
          <a:p>
            <a:pPr marL="12700" marR="11430">
              <a:lnSpc>
                <a:spcPct val="100000"/>
              </a:lnSpc>
              <a:spcBef>
                <a:spcPts val="105"/>
              </a:spcBef>
            </a:pPr>
            <a:r>
              <a:rPr sz="1400" spc="-5" dirty="0">
                <a:latin typeface="Calibri" panose="020F0502020204030204" pitchFamily="34" charset="0"/>
                <a:cs typeface="Calibri" panose="020F0502020204030204" pitchFamily="34" charset="0"/>
              </a:rPr>
              <a:t>Pantalla Inicial de Power BI  Desktop</a:t>
            </a:r>
          </a:p>
          <a:p>
            <a:pPr marL="12700" marR="5080">
              <a:lnSpc>
                <a:spcPct val="100000"/>
              </a:lnSpc>
            </a:pPr>
            <a:r>
              <a:rPr sz="1400" spc="-5" dirty="0">
                <a:latin typeface="Calibri" panose="020F0502020204030204" pitchFamily="34" charset="0"/>
                <a:cs typeface="Calibri" panose="020F0502020204030204" pitchFamily="34" charset="0"/>
              </a:rPr>
              <a:t>Cada página nos permitirá  generar reportes  diferentes</a:t>
            </a:r>
          </a:p>
        </p:txBody>
      </p:sp>
      <p:grpSp>
        <p:nvGrpSpPr>
          <p:cNvPr id="14" name="object 10">
            <a:extLst>
              <a:ext uri="{FF2B5EF4-FFF2-40B4-BE49-F238E27FC236}">
                <a16:creationId xmlns:a16="http://schemas.microsoft.com/office/drawing/2014/main" id="{3226260A-E20B-4493-B134-70824B647A78}"/>
              </a:ext>
            </a:extLst>
          </p:cNvPr>
          <p:cNvGrpSpPr/>
          <p:nvPr/>
        </p:nvGrpSpPr>
        <p:grpSpPr>
          <a:xfrm>
            <a:off x="3917189" y="5715000"/>
            <a:ext cx="990600" cy="497205"/>
            <a:chOff x="3995928" y="5715000"/>
            <a:chExt cx="990600" cy="497205"/>
          </a:xfrm>
        </p:grpSpPr>
        <p:sp>
          <p:nvSpPr>
            <p:cNvPr id="15" name="object 11">
              <a:extLst>
                <a:ext uri="{FF2B5EF4-FFF2-40B4-BE49-F238E27FC236}">
                  <a16:creationId xmlns:a16="http://schemas.microsoft.com/office/drawing/2014/main" id="{54CA1EB9-FC32-422C-949D-9554DFFFDC65}"/>
                </a:ext>
              </a:extLst>
            </p:cNvPr>
            <p:cNvSpPr/>
            <p:nvPr/>
          </p:nvSpPr>
          <p:spPr>
            <a:xfrm>
              <a:off x="4002024" y="5721095"/>
              <a:ext cx="978535" cy="485140"/>
            </a:xfrm>
            <a:custGeom>
              <a:avLst/>
              <a:gdLst/>
              <a:ahLst/>
              <a:cxnLst/>
              <a:rect l="l" t="t" r="r" b="b"/>
              <a:pathLst>
                <a:path w="978535" h="485139">
                  <a:moveTo>
                    <a:pt x="736091" y="0"/>
                  </a:moveTo>
                  <a:lnTo>
                    <a:pt x="736091" y="121157"/>
                  </a:lnTo>
                  <a:lnTo>
                    <a:pt x="0" y="121157"/>
                  </a:lnTo>
                  <a:lnTo>
                    <a:pt x="0" y="363473"/>
                  </a:lnTo>
                  <a:lnTo>
                    <a:pt x="736091" y="363473"/>
                  </a:lnTo>
                  <a:lnTo>
                    <a:pt x="736091" y="484631"/>
                  </a:lnTo>
                  <a:lnTo>
                    <a:pt x="978408" y="242315"/>
                  </a:lnTo>
                  <a:lnTo>
                    <a:pt x="736091" y="0"/>
                  </a:lnTo>
                  <a:close/>
                </a:path>
              </a:pathLst>
            </a:custGeom>
            <a:solidFill>
              <a:srgbClr val="EF9315"/>
            </a:solid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6" name="object 12">
              <a:extLst>
                <a:ext uri="{FF2B5EF4-FFF2-40B4-BE49-F238E27FC236}">
                  <a16:creationId xmlns:a16="http://schemas.microsoft.com/office/drawing/2014/main" id="{02D609CE-53A9-480D-8A33-1B4F06951B38}"/>
                </a:ext>
              </a:extLst>
            </p:cNvPr>
            <p:cNvSpPr/>
            <p:nvPr/>
          </p:nvSpPr>
          <p:spPr>
            <a:xfrm>
              <a:off x="4002024" y="5721095"/>
              <a:ext cx="978535" cy="485140"/>
            </a:xfrm>
            <a:custGeom>
              <a:avLst/>
              <a:gdLst/>
              <a:ahLst/>
              <a:cxnLst/>
              <a:rect l="l" t="t" r="r" b="b"/>
              <a:pathLst>
                <a:path w="978535" h="485139">
                  <a:moveTo>
                    <a:pt x="0" y="121157"/>
                  </a:moveTo>
                  <a:lnTo>
                    <a:pt x="736091" y="121157"/>
                  </a:lnTo>
                  <a:lnTo>
                    <a:pt x="736091" y="0"/>
                  </a:lnTo>
                  <a:lnTo>
                    <a:pt x="978408" y="242315"/>
                  </a:lnTo>
                  <a:lnTo>
                    <a:pt x="736091" y="484631"/>
                  </a:lnTo>
                  <a:lnTo>
                    <a:pt x="736091" y="363473"/>
                  </a:lnTo>
                  <a:lnTo>
                    <a:pt x="0" y="363473"/>
                  </a:lnTo>
                  <a:lnTo>
                    <a:pt x="0" y="121157"/>
                  </a:lnTo>
                  <a:close/>
                </a:path>
              </a:pathLst>
            </a:custGeom>
            <a:ln w="12192">
              <a:solidFill>
                <a:srgbClr val="AF6B0C"/>
              </a:solidFill>
            </a:ln>
          </p:spPr>
          <p:txBody>
            <a:bodyPr wrap="square" lIns="0" tIns="0" rIns="0" bIns="0" rtlCol="0"/>
            <a:lstStyle/>
            <a:p>
              <a:endParaRPr>
                <a:latin typeface="Calibri" panose="020F0502020204030204" pitchFamily="34" charset="0"/>
                <a:cs typeface="Calibri" panose="020F0502020204030204" pitchFamily="34" charset="0"/>
              </a:endParaRPr>
            </a:p>
          </p:txBody>
        </p:sp>
      </p:grpSp>
      <p:sp>
        <p:nvSpPr>
          <p:cNvPr id="17" name="object 13">
            <a:extLst>
              <a:ext uri="{FF2B5EF4-FFF2-40B4-BE49-F238E27FC236}">
                <a16:creationId xmlns:a16="http://schemas.microsoft.com/office/drawing/2014/main" id="{09FA6FCD-EB7E-4DCC-8F6D-7E8E30AE1033}"/>
              </a:ext>
            </a:extLst>
          </p:cNvPr>
          <p:cNvSpPr txBox="1"/>
          <p:nvPr/>
        </p:nvSpPr>
        <p:spPr>
          <a:xfrm>
            <a:off x="402437" y="5393182"/>
            <a:ext cx="2516505" cy="880110"/>
          </a:xfrm>
          <a:prstGeom prst="rect">
            <a:avLst/>
          </a:prstGeom>
        </p:spPr>
        <p:txBody>
          <a:bodyPr vert="horz" wrap="square" lIns="0" tIns="12700" rIns="0" bIns="0" rtlCol="0">
            <a:spAutoFit/>
          </a:bodyPr>
          <a:lstStyle/>
          <a:p>
            <a:pPr marL="12700" marR="5080">
              <a:spcBef>
                <a:spcPts val="100"/>
              </a:spcBef>
            </a:pPr>
            <a:r>
              <a:rPr sz="1400" spc="-5" dirty="0">
                <a:latin typeface="Calibri" panose="020F0502020204030204" pitchFamily="34" charset="0"/>
                <a:cs typeface="Calibri" panose="020F0502020204030204" pitchFamily="34" charset="0"/>
              </a:rPr>
              <a:t>Fuentes de información para  seleccionar. Se pueden armar  modelos de datos con fuentes de  datos diversas</a:t>
            </a:r>
          </a:p>
        </p:txBody>
      </p:sp>
    </p:spTree>
    <p:extLst>
      <p:ext uri="{BB962C8B-B14F-4D97-AF65-F5344CB8AC3E}">
        <p14:creationId xmlns:p14="http://schemas.microsoft.com/office/powerpoint/2010/main" val="2534176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14</a:t>
            </a:r>
          </a:p>
        </p:txBody>
      </p:sp>
      <p:sp>
        <p:nvSpPr>
          <p:cNvPr id="5" name="object 2">
            <a:extLst>
              <a:ext uri="{FF2B5EF4-FFF2-40B4-BE49-F238E27FC236}">
                <a16:creationId xmlns:a16="http://schemas.microsoft.com/office/drawing/2014/main" id="{2D585719-36CC-496D-9263-B70BE798CF62}"/>
              </a:ext>
            </a:extLst>
          </p:cNvPr>
          <p:cNvSpPr txBox="1">
            <a:spLocks/>
          </p:cNvSpPr>
          <p:nvPr/>
        </p:nvSpPr>
        <p:spPr>
          <a:xfrm>
            <a:off x="78739" y="1378008"/>
            <a:ext cx="3561715"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35" dirty="0">
                <a:solidFill>
                  <a:schemeClr val="tx1"/>
                </a:solidFill>
                <a:latin typeface="Calibri" panose="020F0502020204030204" pitchFamily="34" charset="0"/>
                <a:cs typeface="Calibri" panose="020F0502020204030204" pitchFamily="34" charset="0"/>
              </a:rPr>
              <a:t>Power </a:t>
            </a:r>
            <a:r>
              <a:rPr lang="es-CL" sz="3600" kern="0" dirty="0">
                <a:solidFill>
                  <a:schemeClr val="tx1"/>
                </a:solidFill>
                <a:latin typeface="Calibri" panose="020F0502020204030204" pitchFamily="34" charset="0"/>
                <a:cs typeface="Calibri" panose="020F0502020204030204" pitchFamily="34" charset="0"/>
              </a:rPr>
              <a:t>BI</a:t>
            </a:r>
            <a:r>
              <a:rPr lang="es-CL" sz="3600" kern="0" spc="-50" dirty="0">
                <a:solidFill>
                  <a:schemeClr val="tx1"/>
                </a:solidFill>
                <a:latin typeface="Calibri" panose="020F0502020204030204" pitchFamily="34" charset="0"/>
                <a:cs typeface="Calibri" panose="020F0502020204030204" pitchFamily="34" charset="0"/>
              </a:rPr>
              <a:t> </a:t>
            </a:r>
            <a:r>
              <a:rPr lang="es-CL" sz="3600" kern="0" spc="-5" dirty="0">
                <a:solidFill>
                  <a:schemeClr val="tx1"/>
                </a:solidFill>
                <a:latin typeface="Calibri" panose="020F0502020204030204" pitchFamily="34" charset="0"/>
                <a:cs typeface="Calibri" panose="020F0502020204030204" pitchFamily="34" charset="0"/>
              </a:rPr>
              <a:t>Desktop</a:t>
            </a:r>
          </a:p>
        </p:txBody>
      </p:sp>
      <p:sp>
        <p:nvSpPr>
          <p:cNvPr id="7" name="object 3">
            <a:extLst>
              <a:ext uri="{FF2B5EF4-FFF2-40B4-BE49-F238E27FC236}">
                <a16:creationId xmlns:a16="http://schemas.microsoft.com/office/drawing/2014/main" id="{8F7F69EF-518E-48EF-978F-A3591C0F51AA}"/>
              </a:ext>
            </a:extLst>
          </p:cNvPr>
          <p:cNvSpPr txBox="1"/>
          <p:nvPr/>
        </p:nvSpPr>
        <p:spPr>
          <a:xfrm>
            <a:off x="258267" y="1894480"/>
            <a:ext cx="8600440" cy="1642886"/>
          </a:xfrm>
          <a:prstGeom prst="rect">
            <a:avLst/>
          </a:prstGeom>
        </p:spPr>
        <p:txBody>
          <a:bodyPr vert="horz" wrap="square" lIns="0" tIns="37465" rIns="0" bIns="0" rtlCol="0">
            <a:spAutoFit/>
          </a:bodyPr>
          <a:lstStyle/>
          <a:p>
            <a:pPr marL="299085" marR="5080" indent="-287020">
              <a:lnSpc>
                <a:spcPts val="1510"/>
              </a:lnSpc>
              <a:spcBef>
                <a:spcPts val="295"/>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Utilizaremos en </a:t>
            </a:r>
            <a:r>
              <a:rPr sz="1400" dirty="0">
                <a:latin typeface="Calibri" panose="020F0502020204030204" pitchFamily="34" charset="0"/>
                <a:cs typeface="Calibri" panose="020F0502020204030204" pitchFamily="34" charset="0"/>
              </a:rPr>
              <a:t>la </a:t>
            </a:r>
            <a:r>
              <a:rPr sz="1400" spc="-10" dirty="0">
                <a:latin typeface="Calibri" panose="020F0502020204030204" pitchFamily="34" charset="0"/>
                <a:cs typeface="Calibri" panose="020F0502020204030204" pitchFamily="34" charset="0"/>
              </a:rPr>
              <a:t>barra </a:t>
            </a:r>
            <a:r>
              <a:rPr sz="1400" spc="-5" dirty="0">
                <a:latin typeface="Calibri" panose="020F0502020204030204" pitchFamily="34" charset="0"/>
                <a:cs typeface="Calibri" panose="020F0502020204030204" pitchFamily="34" charset="0"/>
              </a:rPr>
              <a:t>de herramientas superior </a:t>
            </a:r>
            <a:r>
              <a:rPr sz="1400" dirty="0">
                <a:latin typeface="Calibri" panose="020F0502020204030204" pitchFamily="34" charset="0"/>
                <a:cs typeface="Calibri" panose="020F0502020204030204" pitchFamily="34" charset="0"/>
              </a:rPr>
              <a:t>la opción </a:t>
            </a:r>
            <a:r>
              <a:rPr sz="1400" spc="-5" dirty="0">
                <a:latin typeface="Calibri" panose="020F0502020204030204" pitchFamily="34" charset="0"/>
                <a:cs typeface="Calibri" panose="020F0502020204030204" pitchFamily="34" charset="0"/>
              </a:rPr>
              <a:t>de Get Data para conectarnos con el </a:t>
            </a:r>
            <a:r>
              <a:rPr sz="1400" dirty="0">
                <a:latin typeface="Calibri" panose="020F0502020204030204" pitchFamily="34" charset="0"/>
                <a:cs typeface="Calibri" panose="020F0502020204030204" pitchFamily="34" charset="0"/>
              </a:rPr>
              <a:t>origen  </a:t>
            </a:r>
            <a:r>
              <a:rPr sz="1400" spc="-5" dirty="0">
                <a:latin typeface="Calibri" panose="020F0502020204030204" pitchFamily="34" charset="0"/>
                <a:cs typeface="Calibri" panose="020F0502020204030204" pitchFamily="34" charset="0"/>
              </a:rPr>
              <a:t>de datos. </a:t>
            </a:r>
            <a:r>
              <a:rPr sz="1400" dirty="0">
                <a:latin typeface="Calibri" panose="020F0502020204030204" pitchFamily="34" charset="0"/>
                <a:cs typeface="Calibri" panose="020F0502020204030204" pitchFamily="34" charset="0"/>
              </a:rPr>
              <a:t>En </a:t>
            </a:r>
            <a:r>
              <a:rPr sz="1400" spc="-5" dirty="0">
                <a:latin typeface="Calibri" panose="020F0502020204030204" pitchFamily="34" charset="0"/>
                <a:cs typeface="Calibri" panose="020F0502020204030204" pitchFamily="34" charset="0"/>
              </a:rPr>
              <a:t>este caso </a:t>
            </a:r>
            <a:r>
              <a:rPr sz="1400" dirty="0">
                <a:latin typeface="Calibri" panose="020F0502020204030204" pitchFamily="34" charset="0"/>
                <a:cs typeface="Calibri" panose="020F0502020204030204" pitchFamily="34" charset="0"/>
              </a:rPr>
              <a:t>SQL </a:t>
            </a:r>
            <a:r>
              <a:rPr sz="1400" spc="-35" dirty="0">
                <a:latin typeface="Calibri" panose="020F0502020204030204" pitchFamily="34" charset="0"/>
                <a:cs typeface="Calibri" panose="020F0502020204030204" pitchFamily="34" charset="0"/>
              </a:rPr>
              <a:t>Server, </a:t>
            </a:r>
            <a:r>
              <a:rPr sz="1400" spc="-5" dirty="0">
                <a:latin typeface="Calibri" panose="020F0502020204030204" pitchFamily="34" charset="0"/>
                <a:cs typeface="Calibri" panose="020F0502020204030204" pitchFamily="34" charset="0"/>
              </a:rPr>
              <a:t>donde indicamos el IP del server </a:t>
            </a:r>
            <a:r>
              <a:rPr sz="1400" dirty="0">
                <a:latin typeface="Calibri" panose="020F0502020204030204" pitchFamily="34" charset="0"/>
                <a:cs typeface="Calibri" panose="020F0502020204030204" pitchFamily="34" charset="0"/>
              </a:rPr>
              <a:t>y </a:t>
            </a:r>
            <a:r>
              <a:rPr sz="1400" spc="-5" dirty="0">
                <a:latin typeface="Calibri" panose="020F0502020204030204" pitchFamily="34" charset="0"/>
                <a:cs typeface="Calibri" panose="020F0502020204030204" pitchFamily="34" charset="0"/>
              </a:rPr>
              <a:t>credenciales indicadas para  conectarnos </a:t>
            </a:r>
            <a:r>
              <a:rPr sz="1400" dirty="0">
                <a:latin typeface="Calibri" panose="020F0502020204030204" pitchFamily="34" charset="0"/>
                <a:cs typeface="Calibri" panose="020F0502020204030204" pitchFamily="34" charset="0"/>
              </a:rPr>
              <a:t>a la </a:t>
            </a:r>
            <a:r>
              <a:rPr sz="1400" spc="-5" dirty="0">
                <a:latin typeface="Calibri" panose="020F0502020204030204" pitchFamily="34" charset="0"/>
                <a:cs typeface="Calibri" panose="020F0502020204030204" pitchFamily="34" charset="0"/>
              </a:rPr>
              <a:t>Base de</a:t>
            </a:r>
            <a:r>
              <a:rPr sz="1400" spc="-5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Datos.</a:t>
            </a:r>
            <a:endParaRPr sz="1400" dirty="0">
              <a:latin typeface="Calibri" panose="020F0502020204030204" pitchFamily="34" charset="0"/>
              <a:cs typeface="Calibri" panose="020F0502020204030204" pitchFamily="34" charset="0"/>
            </a:endParaRPr>
          </a:p>
          <a:p>
            <a:pPr marL="299085" indent="-287020">
              <a:lnSpc>
                <a:spcPct val="100000"/>
              </a:lnSpc>
              <a:spcBef>
                <a:spcPts val="819"/>
              </a:spcBef>
              <a:buFont typeface="Arial"/>
              <a:buChar char="•"/>
              <a:tabLst>
                <a:tab pos="299085" algn="l"/>
                <a:tab pos="299720" algn="l"/>
              </a:tabLst>
            </a:pPr>
            <a:r>
              <a:rPr sz="1400" dirty="0">
                <a:latin typeface="Calibri" panose="020F0502020204030204" pitchFamily="34" charset="0"/>
                <a:cs typeface="Calibri" panose="020F0502020204030204" pitchFamily="34" charset="0"/>
              </a:rPr>
              <a:t>A </a:t>
            </a:r>
            <a:r>
              <a:rPr sz="1400" spc="-5" dirty="0">
                <a:latin typeface="Calibri" panose="020F0502020204030204" pitchFamily="34" charset="0"/>
                <a:cs typeface="Calibri" panose="020F0502020204030204" pitchFamily="34" charset="0"/>
              </a:rPr>
              <a:t>continuación se exhibe pantalla de ejemplo de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conexión realizada para el caso de</a:t>
            </a:r>
            <a:r>
              <a:rPr sz="1400" spc="-125"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Silvicultura</a:t>
            </a:r>
            <a:endParaRPr sz="1400" dirty="0">
              <a:latin typeface="Calibri" panose="020F0502020204030204" pitchFamily="34" charset="0"/>
              <a:cs typeface="Calibri" panose="020F0502020204030204" pitchFamily="34" charset="0"/>
            </a:endParaRPr>
          </a:p>
          <a:p>
            <a:pPr marL="299085" marR="87630" indent="-287020">
              <a:lnSpc>
                <a:spcPct val="90100"/>
              </a:lnSpc>
              <a:spcBef>
                <a:spcPts val="994"/>
              </a:spcBef>
              <a:buFont typeface="Arial"/>
              <a:buChar char="•"/>
              <a:tabLst>
                <a:tab pos="299085" algn="l"/>
                <a:tab pos="299720" algn="l"/>
              </a:tabLst>
            </a:pPr>
            <a:r>
              <a:rPr sz="1400" spc="-25" dirty="0">
                <a:latin typeface="Calibri" panose="020F0502020204030204" pitchFamily="34" charset="0"/>
                <a:cs typeface="Calibri" panose="020F0502020204030204" pitchFamily="34" charset="0"/>
              </a:rPr>
              <a:t>Tomemos </a:t>
            </a:r>
            <a:r>
              <a:rPr sz="1400" spc="-5" dirty="0">
                <a:latin typeface="Calibri" panose="020F0502020204030204" pitchFamily="34" charset="0"/>
                <a:cs typeface="Calibri" panose="020F0502020204030204" pitchFamily="34" charset="0"/>
              </a:rPr>
              <a:t>en cuenta que </a:t>
            </a:r>
            <a:r>
              <a:rPr sz="1400" spc="-15" dirty="0">
                <a:latin typeface="Calibri" panose="020F0502020204030204" pitchFamily="34" charset="0"/>
                <a:cs typeface="Calibri" panose="020F0502020204030204" pitchFamily="34" charset="0"/>
              </a:rPr>
              <a:t>Power </a:t>
            </a:r>
            <a:r>
              <a:rPr sz="1400" dirty="0">
                <a:latin typeface="Calibri" panose="020F0502020204030204" pitchFamily="34" charset="0"/>
                <a:cs typeface="Calibri" panose="020F0502020204030204" pitchFamily="34" charset="0"/>
              </a:rPr>
              <a:t>BI </a:t>
            </a:r>
            <a:r>
              <a:rPr sz="1400" spc="-5" dirty="0">
                <a:latin typeface="Calibri" panose="020F0502020204030204" pitchFamily="34" charset="0"/>
                <a:cs typeface="Calibri" panose="020F0502020204030204" pitchFamily="34" charset="0"/>
              </a:rPr>
              <a:t>Desktop permite realizar conexiones con múltiples </a:t>
            </a:r>
            <a:r>
              <a:rPr sz="1400" dirty="0">
                <a:latin typeface="Calibri" panose="020F0502020204030204" pitchFamily="34" charset="0"/>
                <a:cs typeface="Calibri" panose="020F0502020204030204" pitchFamily="34" charset="0"/>
              </a:rPr>
              <a:t>orígenes </a:t>
            </a:r>
            <a:r>
              <a:rPr sz="1400" spc="-5" dirty="0">
                <a:latin typeface="Calibri" panose="020F0502020204030204" pitchFamily="34" charset="0"/>
                <a:cs typeface="Calibri" panose="020F0502020204030204" pitchFamily="34" charset="0"/>
              </a:rPr>
              <a:t>de datos  por </a:t>
            </a:r>
            <a:r>
              <a:rPr sz="1400" dirty="0">
                <a:latin typeface="Calibri" panose="020F0502020204030204" pitchFamily="34" charset="0"/>
                <a:cs typeface="Calibri" panose="020F0502020204030204" pitchFamily="34" charset="0"/>
              </a:rPr>
              <a:t>lo </a:t>
            </a:r>
            <a:r>
              <a:rPr sz="1400" spc="-5" dirty="0">
                <a:latin typeface="Calibri" panose="020F0502020204030204" pitchFamily="34" charset="0"/>
                <a:cs typeface="Calibri" panose="020F0502020204030204" pitchFamily="34" charset="0"/>
              </a:rPr>
              <a:t>que si quisiéramos tomar información de otra Fuente de datos, como un archivo </a:t>
            </a:r>
            <a:r>
              <a:rPr sz="1400" dirty="0">
                <a:latin typeface="Calibri" panose="020F0502020204030204" pitchFamily="34" charset="0"/>
                <a:cs typeface="Calibri" panose="020F0502020204030204" pitchFamily="34" charset="0"/>
              </a:rPr>
              <a:t>Excel </a:t>
            </a:r>
            <a:r>
              <a:rPr sz="1400" spc="-5" dirty="0">
                <a:latin typeface="Calibri" panose="020F0502020204030204" pitchFamily="34" charset="0"/>
                <a:cs typeface="Calibri" panose="020F0502020204030204" pitchFamily="34" charset="0"/>
              </a:rPr>
              <a:t>por  ejemplo, </a:t>
            </a:r>
            <a:r>
              <a:rPr sz="1400" dirty="0">
                <a:latin typeface="Calibri" panose="020F0502020204030204" pitchFamily="34" charset="0"/>
                <a:cs typeface="Calibri" panose="020F0502020204030204" pitchFamily="34" charset="0"/>
              </a:rPr>
              <a:t>solo </a:t>
            </a:r>
            <a:r>
              <a:rPr sz="1400" spc="-5" dirty="0">
                <a:latin typeface="Calibri" panose="020F0502020204030204" pitchFamily="34" charset="0"/>
                <a:cs typeface="Calibri" panose="020F0502020204030204" pitchFamily="34" charset="0"/>
              </a:rPr>
              <a:t>tendríamos que utilizar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misma </a:t>
            </a:r>
            <a:r>
              <a:rPr sz="1400" dirty="0">
                <a:latin typeface="Calibri" panose="020F0502020204030204" pitchFamily="34" charset="0"/>
                <a:cs typeface="Calibri" panose="020F0502020204030204" pitchFamily="34" charset="0"/>
              </a:rPr>
              <a:t>opción </a:t>
            </a:r>
            <a:r>
              <a:rPr sz="1400" spc="-5" dirty="0">
                <a:latin typeface="Calibri" panose="020F0502020204030204" pitchFamily="34" charset="0"/>
                <a:cs typeface="Calibri" panose="020F0502020204030204" pitchFamily="34" charset="0"/>
              </a:rPr>
              <a:t>Get Data seleccionando </a:t>
            </a:r>
            <a:r>
              <a:rPr sz="1400" dirty="0">
                <a:latin typeface="Calibri" panose="020F0502020204030204" pitchFamily="34" charset="0"/>
                <a:cs typeface="Calibri" panose="020F0502020204030204" pitchFamily="34" charset="0"/>
              </a:rPr>
              <a:t>Excel </a:t>
            </a:r>
            <a:r>
              <a:rPr sz="1400" spc="-5" dirty="0">
                <a:latin typeface="Calibri" panose="020F0502020204030204" pitchFamily="34" charset="0"/>
                <a:cs typeface="Calibri" panose="020F0502020204030204" pitchFamily="34" charset="0"/>
              </a:rPr>
              <a:t>como Fuente de  datos.</a:t>
            </a:r>
            <a:endParaRPr sz="1400" dirty="0">
              <a:latin typeface="Calibri" panose="020F0502020204030204" pitchFamily="34" charset="0"/>
              <a:cs typeface="Calibri" panose="020F0502020204030204" pitchFamily="34" charset="0"/>
            </a:endParaRPr>
          </a:p>
        </p:txBody>
      </p:sp>
      <p:sp>
        <p:nvSpPr>
          <p:cNvPr id="8" name="object 4">
            <a:extLst>
              <a:ext uri="{FF2B5EF4-FFF2-40B4-BE49-F238E27FC236}">
                <a16:creationId xmlns:a16="http://schemas.microsoft.com/office/drawing/2014/main" id="{CDA218D0-FF86-40B7-A99B-32BF96C57EF4}"/>
              </a:ext>
            </a:extLst>
          </p:cNvPr>
          <p:cNvSpPr/>
          <p:nvPr/>
        </p:nvSpPr>
        <p:spPr>
          <a:xfrm>
            <a:off x="5507735" y="3562647"/>
            <a:ext cx="2456688" cy="3291840"/>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2590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15</a:t>
            </a:r>
          </a:p>
        </p:txBody>
      </p:sp>
      <p:sp>
        <p:nvSpPr>
          <p:cNvPr id="5" name="object 2">
            <a:extLst>
              <a:ext uri="{FF2B5EF4-FFF2-40B4-BE49-F238E27FC236}">
                <a16:creationId xmlns:a16="http://schemas.microsoft.com/office/drawing/2014/main" id="{1FC88B58-6ADC-4B65-9791-26EC485149FA}"/>
              </a:ext>
            </a:extLst>
          </p:cNvPr>
          <p:cNvSpPr txBox="1">
            <a:spLocks/>
          </p:cNvSpPr>
          <p:nvPr/>
        </p:nvSpPr>
        <p:spPr>
          <a:xfrm>
            <a:off x="78739" y="1378008"/>
            <a:ext cx="3561715"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35" dirty="0">
                <a:solidFill>
                  <a:schemeClr val="tx1"/>
                </a:solidFill>
                <a:latin typeface="Calibri" panose="020F0502020204030204" pitchFamily="34" charset="0"/>
                <a:cs typeface="Calibri" panose="020F0502020204030204" pitchFamily="34" charset="0"/>
              </a:rPr>
              <a:t>Power </a:t>
            </a:r>
            <a:r>
              <a:rPr lang="es-CL" sz="3600" kern="0" dirty="0">
                <a:solidFill>
                  <a:schemeClr val="tx1"/>
                </a:solidFill>
                <a:latin typeface="Calibri" panose="020F0502020204030204" pitchFamily="34" charset="0"/>
                <a:cs typeface="Calibri" panose="020F0502020204030204" pitchFamily="34" charset="0"/>
              </a:rPr>
              <a:t>BI</a:t>
            </a:r>
            <a:r>
              <a:rPr lang="es-CL" sz="3600" kern="0" spc="-50" dirty="0">
                <a:solidFill>
                  <a:schemeClr val="tx1"/>
                </a:solidFill>
                <a:latin typeface="Calibri" panose="020F0502020204030204" pitchFamily="34" charset="0"/>
                <a:cs typeface="Calibri" panose="020F0502020204030204" pitchFamily="34" charset="0"/>
              </a:rPr>
              <a:t> </a:t>
            </a:r>
            <a:r>
              <a:rPr lang="es-CL" sz="3600" kern="0" spc="-5" dirty="0">
                <a:solidFill>
                  <a:schemeClr val="tx1"/>
                </a:solidFill>
                <a:latin typeface="Calibri" panose="020F0502020204030204" pitchFamily="34" charset="0"/>
                <a:cs typeface="Calibri" panose="020F0502020204030204" pitchFamily="34" charset="0"/>
              </a:rPr>
              <a:t>Desktop</a:t>
            </a:r>
          </a:p>
        </p:txBody>
      </p:sp>
      <p:sp>
        <p:nvSpPr>
          <p:cNvPr id="7" name="object 3">
            <a:extLst>
              <a:ext uri="{FF2B5EF4-FFF2-40B4-BE49-F238E27FC236}">
                <a16:creationId xmlns:a16="http://schemas.microsoft.com/office/drawing/2014/main" id="{CC632263-8385-4A90-82CB-05E0A926AA95}"/>
              </a:ext>
            </a:extLst>
          </p:cNvPr>
          <p:cNvSpPr txBox="1"/>
          <p:nvPr/>
        </p:nvSpPr>
        <p:spPr>
          <a:xfrm>
            <a:off x="78739" y="1873359"/>
            <a:ext cx="2348865" cy="4169090"/>
          </a:xfrm>
          <a:prstGeom prst="rect">
            <a:avLst/>
          </a:prstGeom>
        </p:spPr>
        <p:txBody>
          <a:bodyPr vert="horz" wrap="square" lIns="0" tIns="34290" rIns="0" bIns="0" rtlCol="0">
            <a:spAutoFit/>
          </a:bodyPr>
          <a:lstStyle/>
          <a:p>
            <a:pPr marL="299085" marR="19050" indent="-287020">
              <a:lnSpc>
                <a:spcPct val="90000"/>
              </a:lnSpc>
              <a:spcBef>
                <a:spcPts val="270"/>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Una vez seleccionada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conexión </a:t>
            </a:r>
            <a:r>
              <a:rPr sz="1400" dirty="0">
                <a:latin typeface="Calibri" panose="020F0502020204030204" pitchFamily="34" charset="0"/>
                <a:cs typeface="Calibri" panose="020F0502020204030204" pitchFamily="34" charset="0"/>
              </a:rPr>
              <a:t>a SQL </a:t>
            </a:r>
            <a:r>
              <a:rPr sz="1400" spc="-35" dirty="0">
                <a:latin typeface="Calibri" panose="020F0502020204030204" pitchFamily="34" charset="0"/>
                <a:cs typeface="Calibri" panose="020F0502020204030204" pitchFamily="34" charset="0"/>
              </a:rPr>
              <a:t>Server, </a:t>
            </a:r>
            <a:r>
              <a:rPr sz="1400" spc="-5" dirty="0">
                <a:latin typeface="Calibri" panose="020F0502020204030204" pitchFamily="34" charset="0"/>
                <a:cs typeface="Calibri" panose="020F0502020204030204" pitchFamily="34" charset="0"/>
              </a:rPr>
              <a:t>se  debe definir IP del  servidor de Base de  Datos, el usuario </a:t>
            </a:r>
            <a:r>
              <a:rPr sz="1400" dirty="0">
                <a:latin typeface="Calibri" panose="020F0502020204030204" pitchFamily="34" charset="0"/>
                <a:cs typeface="Calibri" panose="020F0502020204030204" pitchFamily="34" charset="0"/>
              </a:rPr>
              <a:t>y  </a:t>
            </a:r>
            <a:r>
              <a:rPr sz="1400" spc="-5" dirty="0">
                <a:latin typeface="Calibri" panose="020F0502020204030204" pitchFamily="34" charset="0"/>
                <a:cs typeface="Calibri" panose="020F0502020204030204" pitchFamily="34" charset="0"/>
              </a:rPr>
              <a:t>credenciales con las que  accederemos </a:t>
            </a:r>
            <a:r>
              <a:rPr sz="1400" dirty="0">
                <a:latin typeface="Calibri" panose="020F0502020204030204" pitchFamily="34" charset="0"/>
                <a:cs typeface="Calibri" panose="020F0502020204030204" pitchFamily="34" charset="0"/>
              </a:rPr>
              <a:t>a </a:t>
            </a:r>
            <a:r>
              <a:rPr sz="1400" spc="-5" dirty="0">
                <a:latin typeface="Calibri" panose="020F0502020204030204" pitchFamily="34" charset="0"/>
                <a:cs typeface="Calibri" panose="020F0502020204030204" pitchFamily="34" charset="0"/>
              </a:rPr>
              <a:t>dicha  información</a:t>
            </a:r>
            <a:endParaRPr sz="1400" dirty="0">
              <a:latin typeface="Calibri" panose="020F0502020204030204" pitchFamily="34" charset="0"/>
              <a:cs typeface="Calibri" panose="020F0502020204030204" pitchFamily="34" charset="0"/>
            </a:endParaRPr>
          </a:p>
          <a:p>
            <a:pPr marL="299085" marR="5080" indent="-287020">
              <a:lnSpc>
                <a:spcPct val="90000"/>
              </a:lnSpc>
              <a:spcBef>
                <a:spcPts val="1010"/>
              </a:spcBef>
              <a:buFont typeface="Arial"/>
              <a:buChar char="•"/>
              <a:tabLst>
                <a:tab pos="299085" algn="l"/>
                <a:tab pos="299720" algn="l"/>
              </a:tabLst>
            </a:pPr>
            <a:r>
              <a:rPr sz="1400" dirty="0">
                <a:latin typeface="Calibri" panose="020F0502020204030204" pitchFamily="34" charset="0"/>
                <a:cs typeface="Calibri" panose="020F0502020204030204" pitchFamily="34" charset="0"/>
              </a:rPr>
              <a:t>A </a:t>
            </a:r>
            <a:r>
              <a:rPr sz="1400" spc="-5" dirty="0">
                <a:latin typeface="Calibri" panose="020F0502020204030204" pitchFamily="34" charset="0"/>
                <a:cs typeface="Calibri" panose="020F0502020204030204" pitchFamily="34" charset="0"/>
              </a:rPr>
              <a:t>continuación se  seleccionan las  tablas/vistas </a:t>
            </a:r>
            <a:r>
              <a:rPr sz="1400" dirty="0">
                <a:latin typeface="Calibri" panose="020F0502020204030204" pitchFamily="34" charset="0"/>
                <a:cs typeface="Calibri" panose="020F0502020204030204" pitchFamily="34" charset="0"/>
              </a:rPr>
              <a:t>a </a:t>
            </a:r>
            <a:r>
              <a:rPr sz="1400" spc="-25" dirty="0">
                <a:latin typeface="Calibri" panose="020F0502020204030204" pitchFamily="34" charset="0"/>
                <a:cs typeface="Calibri" panose="020F0502020204030204" pitchFamily="34" charset="0"/>
              </a:rPr>
              <a:t>importar.  </a:t>
            </a:r>
            <a:r>
              <a:rPr sz="1400" dirty="0">
                <a:latin typeface="Calibri" panose="020F0502020204030204" pitchFamily="34" charset="0"/>
                <a:cs typeface="Calibri" panose="020F0502020204030204" pitchFamily="34" charset="0"/>
              </a:rPr>
              <a:t>No solo </a:t>
            </a:r>
            <a:r>
              <a:rPr sz="1400" spc="-5" dirty="0">
                <a:latin typeface="Calibri" panose="020F0502020204030204" pitchFamily="34" charset="0"/>
                <a:cs typeface="Calibri" panose="020F0502020204030204" pitchFamily="34" charset="0"/>
              </a:rPr>
              <a:t>se puede  importar datos sino  realizar transformaciones  </a:t>
            </a:r>
            <a:r>
              <a:rPr sz="1400" dirty="0">
                <a:latin typeface="Calibri" panose="020F0502020204030204" pitchFamily="34" charset="0"/>
                <a:cs typeface="Calibri" panose="020F0502020204030204" pitchFamily="34" charset="0"/>
              </a:rPr>
              <a:t>y </a:t>
            </a:r>
            <a:r>
              <a:rPr sz="1400" spc="-5" dirty="0">
                <a:latin typeface="Calibri" panose="020F0502020204030204" pitchFamily="34" charset="0"/>
                <a:cs typeface="Calibri" panose="020F0502020204030204" pitchFamily="34" charset="0"/>
              </a:rPr>
              <a:t>filtros sobre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información antes de  ejecutar </a:t>
            </a:r>
            <a:r>
              <a:rPr sz="1400" dirty="0">
                <a:latin typeface="Calibri" panose="020F0502020204030204" pitchFamily="34" charset="0"/>
                <a:cs typeface="Calibri" panose="020F0502020204030204" pitchFamily="34" charset="0"/>
              </a:rPr>
              <a:t>la</a:t>
            </a:r>
            <a:r>
              <a:rPr sz="1400" spc="-6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importación.</a:t>
            </a:r>
            <a:endParaRPr sz="1400" dirty="0">
              <a:latin typeface="Calibri" panose="020F0502020204030204" pitchFamily="34" charset="0"/>
              <a:cs typeface="Calibri" panose="020F0502020204030204" pitchFamily="34" charset="0"/>
            </a:endParaRPr>
          </a:p>
          <a:p>
            <a:pPr marL="299085" marR="52069" indent="-287020">
              <a:lnSpc>
                <a:spcPct val="90000"/>
              </a:lnSpc>
              <a:spcBef>
                <a:spcPts val="994"/>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Una vez se haya editado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consulta, </a:t>
            </a:r>
            <a:r>
              <a:rPr sz="1400" dirty="0">
                <a:latin typeface="Calibri" panose="020F0502020204030204" pitchFamily="34" charset="0"/>
                <a:cs typeface="Calibri" panose="020F0502020204030204" pitchFamily="34" charset="0"/>
              </a:rPr>
              <a:t>o </a:t>
            </a:r>
            <a:r>
              <a:rPr sz="1400" spc="-5" dirty="0">
                <a:latin typeface="Calibri" panose="020F0502020204030204" pitchFamily="34" charset="0"/>
                <a:cs typeface="Calibri" panose="020F0502020204030204" pitchFamily="34" charset="0"/>
              </a:rPr>
              <a:t>si se desea  importar completa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información dar click en  </a:t>
            </a:r>
            <a:r>
              <a:rPr sz="1400" dirty="0">
                <a:latin typeface="Calibri" panose="020F0502020204030204" pitchFamily="34" charset="0"/>
                <a:cs typeface="Calibri" panose="020F0502020204030204" pitchFamily="34" charset="0"/>
              </a:rPr>
              <a:t>la opción</a:t>
            </a:r>
            <a:r>
              <a:rPr sz="1400" spc="-45"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Load</a:t>
            </a:r>
            <a:endParaRPr sz="1400" dirty="0">
              <a:latin typeface="Calibri" panose="020F0502020204030204" pitchFamily="34" charset="0"/>
              <a:cs typeface="Calibri" panose="020F0502020204030204" pitchFamily="34" charset="0"/>
            </a:endParaRPr>
          </a:p>
        </p:txBody>
      </p:sp>
      <p:sp>
        <p:nvSpPr>
          <p:cNvPr id="8" name="object 4">
            <a:extLst>
              <a:ext uri="{FF2B5EF4-FFF2-40B4-BE49-F238E27FC236}">
                <a16:creationId xmlns:a16="http://schemas.microsoft.com/office/drawing/2014/main" id="{5BFD9938-F906-4532-9966-857A56BB45EF}"/>
              </a:ext>
            </a:extLst>
          </p:cNvPr>
          <p:cNvSpPr/>
          <p:nvPr/>
        </p:nvSpPr>
        <p:spPr>
          <a:xfrm>
            <a:off x="3131820" y="1867135"/>
            <a:ext cx="5727191" cy="4558284"/>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6924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672FF0CE-9B71-4D11-8634-95EA3F8EAAE4}"/>
              </a:ext>
            </a:extLst>
          </p:cNvPr>
          <p:cNvSpPr txBox="1"/>
          <p:nvPr/>
        </p:nvSpPr>
        <p:spPr>
          <a:xfrm>
            <a:off x="22467" y="1951620"/>
            <a:ext cx="8991600" cy="2400016"/>
          </a:xfrm>
          <a:prstGeom prst="rect">
            <a:avLst/>
          </a:prstGeom>
        </p:spPr>
        <p:txBody>
          <a:bodyPr vert="horz" wrap="square" lIns="0" tIns="37465" rIns="0" bIns="0" rtlCol="0">
            <a:spAutoFit/>
          </a:bodyPr>
          <a:lstStyle/>
          <a:p>
            <a:pPr marL="299085" marR="70485" indent="-287020">
              <a:lnSpc>
                <a:spcPts val="1510"/>
              </a:lnSpc>
              <a:spcBef>
                <a:spcPts val="295"/>
              </a:spcBef>
              <a:buFont typeface="Arial"/>
              <a:buChar char="•"/>
              <a:tabLst>
                <a:tab pos="299085" algn="l"/>
                <a:tab pos="299720" algn="l"/>
              </a:tabLst>
            </a:pPr>
            <a:r>
              <a:rPr sz="1400" spc="-20" dirty="0">
                <a:latin typeface="Calibri" panose="020F0502020204030204" pitchFamily="34" charset="0"/>
                <a:cs typeface="Calibri" panose="020F0502020204030204" pitchFamily="34" charset="0"/>
              </a:rPr>
              <a:t>Para </a:t>
            </a:r>
            <a:r>
              <a:rPr sz="1400" spc="-5" dirty="0">
                <a:latin typeface="Calibri" panose="020F0502020204030204" pitchFamily="34" charset="0"/>
                <a:cs typeface="Calibri" panose="020F0502020204030204" pitchFamily="34" charset="0"/>
              </a:rPr>
              <a:t>completar el ciclo de creación de un modelo de datos, se incorporan medidas </a:t>
            </a:r>
            <a:r>
              <a:rPr sz="1400" dirty="0">
                <a:latin typeface="Calibri" panose="020F0502020204030204" pitchFamily="34" charset="0"/>
                <a:cs typeface="Calibri" panose="020F0502020204030204" pitchFamily="34" charset="0"/>
              </a:rPr>
              <a:t>y </a:t>
            </a:r>
            <a:r>
              <a:rPr sz="1400" spc="-5" dirty="0">
                <a:latin typeface="Calibri" panose="020F0502020204030204" pitchFamily="34" charset="0"/>
                <a:cs typeface="Calibri" panose="020F0502020204030204" pitchFamily="34" charset="0"/>
              </a:rPr>
              <a:t>columnas calculadas al  mismo. Las mismas nos </a:t>
            </a:r>
            <a:r>
              <a:rPr sz="1400" spc="-10" dirty="0">
                <a:latin typeface="Calibri" panose="020F0502020204030204" pitchFamily="34" charset="0"/>
                <a:cs typeface="Calibri" panose="020F0502020204030204" pitchFamily="34" charset="0"/>
              </a:rPr>
              <a:t>permitirán </a:t>
            </a:r>
            <a:r>
              <a:rPr sz="1400" spc="-5" dirty="0">
                <a:latin typeface="Calibri" panose="020F0502020204030204" pitchFamily="34" charset="0"/>
                <a:cs typeface="Calibri" panose="020F0502020204030204" pitchFamily="34" charset="0"/>
              </a:rPr>
              <a:t>no </a:t>
            </a:r>
            <a:r>
              <a:rPr sz="1400" dirty="0">
                <a:latin typeface="Calibri" panose="020F0502020204030204" pitchFamily="34" charset="0"/>
                <a:cs typeface="Calibri" panose="020F0502020204030204" pitchFamily="34" charset="0"/>
              </a:rPr>
              <a:t>solo agregar </a:t>
            </a:r>
            <a:r>
              <a:rPr sz="1400" spc="-5" dirty="0">
                <a:latin typeface="Calibri" panose="020F0502020204030204" pitchFamily="34" charset="0"/>
                <a:cs typeface="Calibri" panose="020F0502020204030204" pitchFamily="34" charset="0"/>
              </a:rPr>
              <a:t>columnas </a:t>
            </a:r>
            <a:r>
              <a:rPr sz="1400" dirty="0">
                <a:latin typeface="Calibri" panose="020F0502020204030204" pitchFamily="34" charset="0"/>
                <a:cs typeface="Calibri" panose="020F0502020204030204" pitchFamily="34" charset="0"/>
              </a:rPr>
              <a:t>a las </a:t>
            </a:r>
            <a:r>
              <a:rPr sz="1400" spc="-5" dirty="0">
                <a:latin typeface="Calibri" panose="020F0502020204030204" pitchFamily="34" charset="0"/>
                <a:cs typeface="Calibri" panose="020F0502020204030204" pitchFamily="34" charset="0"/>
              </a:rPr>
              <a:t>tablas/vistas pre existentes sino además  </a:t>
            </a:r>
            <a:r>
              <a:rPr sz="1400" dirty="0">
                <a:latin typeface="Calibri" panose="020F0502020204030204" pitchFamily="34" charset="0"/>
                <a:cs typeface="Calibri" panose="020F0502020204030204" pitchFamily="34" charset="0"/>
              </a:rPr>
              <a:t>agregar </a:t>
            </a:r>
            <a:r>
              <a:rPr sz="1400" spc="-5" dirty="0">
                <a:latin typeface="Calibri" panose="020F0502020204030204" pitchFamily="34" charset="0"/>
                <a:cs typeface="Calibri" panose="020F0502020204030204" pitchFamily="34" charset="0"/>
              </a:rPr>
              <a:t>formulas </a:t>
            </a:r>
            <a:r>
              <a:rPr sz="1400" dirty="0">
                <a:latin typeface="Calibri" panose="020F0502020204030204" pitchFamily="34" charset="0"/>
                <a:cs typeface="Calibri" panose="020F0502020204030204" pitchFamily="34" charset="0"/>
              </a:rPr>
              <a:t>a </a:t>
            </a:r>
            <a:r>
              <a:rPr sz="1400" spc="-5" dirty="0">
                <a:latin typeface="Calibri" panose="020F0502020204030204" pitchFamily="34" charset="0"/>
                <a:cs typeface="Calibri" panose="020F0502020204030204" pitchFamily="34" charset="0"/>
              </a:rPr>
              <a:t>medidas que deseemos incorporar al</a:t>
            </a:r>
            <a:r>
              <a:rPr sz="1400" spc="-35"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modelo</a:t>
            </a:r>
            <a:endParaRPr sz="1400" dirty="0">
              <a:latin typeface="Calibri" panose="020F0502020204030204" pitchFamily="34" charset="0"/>
              <a:cs typeface="Calibri" panose="020F0502020204030204" pitchFamily="34" charset="0"/>
            </a:endParaRPr>
          </a:p>
          <a:p>
            <a:pPr marL="299085" marR="5080" indent="-287020">
              <a:lnSpc>
                <a:spcPts val="1510"/>
              </a:lnSpc>
              <a:spcBef>
                <a:spcPts val="1015"/>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Como </a:t>
            </a:r>
            <a:r>
              <a:rPr sz="1400" dirty="0">
                <a:latin typeface="Calibri" panose="020F0502020204030204" pitchFamily="34" charset="0"/>
                <a:cs typeface="Calibri" panose="020F0502020204030204" pitchFamily="34" charset="0"/>
              </a:rPr>
              <a:t>vemos </a:t>
            </a:r>
            <a:r>
              <a:rPr sz="1400" spc="-5" dirty="0">
                <a:latin typeface="Calibri" panose="020F0502020204030204" pitchFamily="34" charset="0"/>
                <a:cs typeface="Calibri" panose="020F0502020204030204" pitchFamily="34" charset="0"/>
              </a:rPr>
              <a:t>en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imagen </a:t>
            </a:r>
            <a:r>
              <a:rPr sz="1400" dirty="0">
                <a:latin typeface="Calibri" panose="020F0502020204030204" pitchFamily="34" charset="0"/>
                <a:cs typeface="Calibri" panose="020F0502020204030204" pitchFamily="34" charset="0"/>
              </a:rPr>
              <a:t>a </a:t>
            </a:r>
            <a:r>
              <a:rPr sz="1400" spc="-5" dirty="0">
                <a:latin typeface="Calibri" panose="020F0502020204030204" pitchFamily="34" charset="0"/>
                <a:cs typeface="Calibri" panose="020F0502020204030204" pitchFamily="34" charset="0"/>
              </a:rPr>
              <a:t>continuación, para crear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medida </a:t>
            </a:r>
            <a:r>
              <a:rPr sz="1400" dirty="0">
                <a:latin typeface="Calibri" panose="020F0502020204030204" pitchFamily="34" charset="0"/>
                <a:cs typeface="Calibri" panose="020F0502020204030204" pitchFamily="34" charset="0"/>
              </a:rPr>
              <a:t>DEV </a:t>
            </a:r>
            <a:r>
              <a:rPr sz="1400" spc="-5" dirty="0">
                <a:latin typeface="Calibri" panose="020F0502020204030204" pitchFamily="34" charset="0"/>
                <a:cs typeface="Calibri" panose="020F0502020204030204" pitchFamily="34" charset="0"/>
              </a:rPr>
              <a:t>se utilizó una combinación de funciones  </a:t>
            </a:r>
            <a:r>
              <a:rPr sz="1400" dirty="0">
                <a:latin typeface="Calibri" panose="020F0502020204030204" pitchFamily="34" charset="0"/>
                <a:cs typeface="Calibri" panose="020F0502020204030204" pitchFamily="34" charset="0"/>
              </a:rPr>
              <a:t>DAX </a:t>
            </a:r>
            <a:r>
              <a:rPr sz="1400" spc="-5" dirty="0">
                <a:latin typeface="Calibri" panose="020F0502020204030204" pitchFamily="34" charset="0"/>
                <a:cs typeface="Calibri" panose="020F0502020204030204" pitchFamily="34" charset="0"/>
              </a:rPr>
              <a:t>tales como: </a:t>
            </a:r>
            <a:r>
              <a:rPr sz="1400" spc="-20" dirty="0">
                <a:latin typeface="Calibri" panose="020F0502020204030204" pitchFamily="34" charset="0"/>
                <a:cs typeface="Calibri" panose="020F0502020204030204" pitchFamily="34" charset="0"/>
              </a:rPr>
              <a:t>COUNTAX, FILTER, COUNTA. </a:t>
            </a:r>
            <a:r>
              <a:rPr sz="1400" dirty="0">
                <a:latin typeface="Calibri" panose="020F0502020204030204" pitchFamily="34" charset="0"/>
                <a:cs typeface="Calibri" panose="020F0502020204030204" pitchFamily="34" charset="0"/>
              </a:rPr>
              <a:t>Con </a:t>
            </a:r>
            <a:r>
              <a:rPr sz="1400" spc="-5" dirty="0">
                <a:latin typeface="Calibri" panose="020F0502020204030204" pitchFamily="34" charset="0"/>
                <a:cs typeface="Calibri" panose="020F0502020204030204" pitchFamily="34" charset="0"/>
              </a:rPr>
              <a:t>dichas </a:t>
            </a:r>
            <a:r>
              <a:rPr sz="1400" dirty="0">
                <a:latin typeface="Calibri" panose="020F0502020204030204" pitchFamily="34" charset="0"/>
                <a:cs typeface="Calibri" panose="020F0502020204030204" pitchFamily="34" charset="0"/>
              </a:rPr>
              <a:t>funciones </a:t>
            </a:r>
            <a:r>
              <a:rPr sz="1400" spc="-5" dirty="0">
                <a:latin typeface="Calibri" panose="020F0502020204030204" pitchFamily="34" charset="0"/>
                <a:cs typeface="Calibri" panose="020F0502020204030204" pitchFamily="34" charset="0"/>
              </a:rPr>
              <a:t>podemos </a:t>
            </a:r>
            <a:r>
              <a:rPr sz="1400" dirty="0">
                <a:latin typeface="Calibri" panose="020F0502020204030204" pitchFamily="34" charset="0"/>
                <a:cs typeface="Calibri" panose="020F0502020204030204" pitchFamily="34" charset="0"/>
              </a:rPr>
              <a:t>ágilmente </a:t>
            </a:r>
            <a:r>
              <a:rPr sz="1400" spc="-5" dirty="0">
                <a:latin typeface="Calibri" panose="020F0502020204030204" pitchFamily="34" charset="0"/>
                <a:cs typeface="Calibri" panose="020F0502020204030204" pitchFamily="34" charset="0"/>
              </a:rPr>
              <a:t>reemplazar </a:t>
            </a:r>
            <a:r>
              <a:rPr sz="1400" dirty="0">
                <a:latin typeface="Calibri" panose="020F0502020204030204" pitchFamily="34" charset="0"/>
                <a:cs typeface="Calibri" panose="020F0502020204030204" pitchFamily="34" charset="0"/>
              </a:rPr>
              <a:t>las  </a:t>
            </a:r>
            <a:r>
              <a:rPr sz="1400" spc="-5" dirty="0">
                <a:latin typeface="Calibri" panose="020F0502020204030204" pitchFamily="34" charset="0"/>
                <a:cs typeface="Calibri" panose="020F0502020204030204" pitchFamily="34" charset="0"/>
              </a:rPr>
              <a:t>formulas generadas en</a:t>
            </a:r>
            <a:r>
              <a:rPr sz="1400" spc="-2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SSRS.</a:t>
            </a:r>
            <a:endParaRPr sz="1400" dirty="0">
              <a:latin typeface="Calibri" panose="020F0502020204030204" pitchFamily="34" charset="0"/>
              <a:cs typeface="Calibri" panose="020F0502020204030204" pitchFamily="34" charset="0"/>
            </a:endParaRPr>
          </a:p>
          <a:p>
            <a:pPr marL="299085" indent="-287020">
              <a:lnSpc>
                <a:spcPct val="100000"/>
              </a:lnSpc>
              <a:spcBef>
                <a:spcPts val="810"/>
              </a:spcBef>
              <a:buFont typeface="Arial"/>
              <a:buChar char="•"/>
              <a:tabLst>
                <a:tab pos="299085" algn="l"/>
                <a:tab pos="299720" algn="l"/>
              </a:tabLst>
            </a:pPr>
            <a:r>
              <a:rPr sz="1400" dirty="0">
                <a:latin typeface="Calibri" panose="020F0502020204030204" pitchFamily="34" charset="0"/>
                <a:cs typeface="Calibri" panose="020F0502020204030204" pitchFamily="34" charset="0"/>
              </a:rPr>
              <a:t>Algunas </a:t>
            </a:r>
            <a:r>
              <a:rPr sz="1400" spc="-5" dirty="0">
                <a:latin typeface="Calibri" panose="020F0502020204030204" pitchFamily="34" charset="0"/>
                <a:cs typeface="Calibri" panose="020F0502020204030204" pitchFamily="34" charset="0"/>
              </a:rPr>
              <a:t>de </a:t>
            </a:r>
            <a:r>
              <a:rPr sz="1400" dirty="0">
                <a:latin typeface="Calibri" panose="020F0502020204030204" pitchFamily="34" charset="0"/>
                <a:cs typeface="Calibri" panose="020F0502020204030204" pitchFamily="34" charset="0"/>
              </a:rPr>
              <a:t>las </a:t>
            </a:r>
            <a:r>
              <a:rPr sz="1400" spc="-5" dirty="0">
                <a:latin typeface="Calibri" panose="020F0502020204030204" pitchFamily="34" charset="0"/>
                <a:cs typeface="Calibri" panose="020F0502020204030204" pitchFamily="34" charset="0"/>
              </a:rPr>
              <a:t>fórmulas DAX</a:t>
            </a:r>
            <a:r>
              <a:rPr sz="1400" spc="-65"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generadas:</a:t>
            </a:r>
            <a:endParaRPr sz="1400" dirty="0">
              <a:latin typeface="Calibri" panose="020F0502020204030204" pitchFamily="34" charset="0"/>
              <a:cs typeface="Calibri" panose="020F0502020204030204" pitchFamily="34" charset="0"/>
            </a:endParaRPr>
          </a:p>
          <a:p>
            <a:pPr marL="241300" indent="-228600">
              <a:lnSpc>
                <a:spcPct val="100000"/>
              </a:lnSpc>
              <a:spcBef>
                <a:spcPts val="830"/>
              </a:spcBef>
              <a:buFont typeface="Arial"/>
              <a:buChar char="•"/>
              <a:tabLst>
                <a:tab pos="240665" algn="l"/>
                <a:tab pos="241300" algn="l"/>
              </a:tabLst>
            </a:pPr>
            <a:r>
              <a:rPr sz="1400" b="1" dirty="0">
                <a:latin typeface="Calibri" panose="020F0502020204030204" pitchFamily="34" charset="0"/>
                <a:cs typeface="Calibri" panose="020F0502020204030204" pitchFamily="34" charset="0"/>
              </a:rPr>
              <a:t>DEV = IF(([DEV] &lt;</a:t>
            </a:r>
            <a:r>
              <a:rPr sz="1400" b="1" spc="-25" dirty="0">
                <a:latin typeface="Calibri" panose="020F0502020204030204" pitchFamily="34" charset="0"/>
                <a:cs typeface="Calibri" panose="020F0502020204030204" pitchFamily="34" charset="0"/>
              </a:rPr>
              <a:t> </a:t>
            </a:r>
            <a:r>
              <a:rPr sz="1400" b="1" spc="-5" dirty="0">
                <a:latin typeface="Calibri" panose="020F0502020204030204" pitchFamily="34" charset="0"/>
                <a:cs typeface="Calibri" panose="020F0502020204030204" pitchFamily="34" charset="0"/>
              </a:rPr>
              <a:t>0,86),DES[CONEF],"")</a:t>
            </a:r>
            <a:endParaRPr sz="1400" dirty="0">
              <a:latin typeface="Calibri" panose="020F0502020204030204" pitchFamily="34" charset="0"/>
              <a:cs typeface="Calibri" panose="020F0502020204030204" pitchFamily="34" charset="0"/>
            </a:endParaRPr>
          </a:p>
          <a:p>
            <a:pPr marL="241300" indent="-228600">
              <a:lnSpc>
                <a:spcPct val="100000"/>
              </a:lnSpc>
              <a:spcBef>
                <a:spcPts val="840"/>
              </a:spcBef>
              <a:buFont typeface="Arial"/>
              <a:buChar char="•"/>
              <a:tabLst>
                <a:tab pos="240665" algn="l"/>
                <a:tab pos="241300" algn="l"/>
              </a:tabLst>
            </a:pPr>
            <a:r>
              <a:rPr sz="1400" b="1" dirty="0">
                <a:latin typeface="Calibri" panose="020F0502020204030204" pitchFamily="34" charset="0"/>
                <a:cs typeface="Calibri" panose="020F0502020204030204" pitchFamily="34" charset="0"/>
              </a:rPr>
              <a:t>Desviacion_AD =</a:t>
            </a:r>
            <a:r>
              <a:rPr sz="1400" b="1" spc="-25" dirty="0">
                <a:latin typeface="Calibri" panose="020F0502020204030204" pitchFamily="34" charset="0"/>
                <a:cs typeface="Calibri" panose="020F0502020204030204" pitchFamily="34" charset="0"/>
              </a:rPr>
              <a:t> </a:t>
            </a:r>
            <a:r>
              <a:rPr sz="1400" b="1" spc="-5" dirty="0">
                <a:latin typeface="Calibri" panose="020F0502020204030204" pitchFamily="34" charset="0"/>
                <a:cs typeface="Calibri" panose="020F0502020204030204" pitchFamily="34" charset="0"/>
              </a:rPr>
              <a:t>IF((DEV[ANCHDES]&gt;119),(0,2),(0))</a:t>
            </a:r>
            <a:endParaRPr sz="1400" dirty="0">
              <a:latin typeface="Calibri" panose="020F0502020204030204" pitchFamily="34" charset="0"/>
              <a:cs typeface="Calibri" panose="020F0502020204030204" pitchFamily="34" charset="0"/>
            </a:endParaRPr>
          </a:p>
          <a:p>
            <a:pPr marL="241300" indent="-228600">
              <a:lnSpc>
                <a:spcPct val="100000"/>
              </a:lnSpc>
              <a:spcBef>
                <a:spcPts val="825"/>
              </a:spcBef>
              <a:buFont typeface="Arial"/>
              <a:buChar char="•"/>
              <a:tabLst>
                <a:tab pos="240665" algn="l"/>
                <a:tab pos="241300" algn="l"/>
              </a:tabLst>
            </a:pPr>
            <a:r>
              <a:rPr sz="1400" b="1" dirty="0">
                <a:latin typeface="Calibri" panose="020F0502020204030204" pitchFamily="34" charset="0"/>
                <a:cs typeface="Calibri" panose="020F0502020204030204" pitchFamily="34" charset="0"/>
              </a:rPr>
              <a:t>DEVCEF = </a:t>
            </a:r>
            <a:r>
              <a:rPr sz="1400" b="1" spc="-5" dirty="0">
                <a:latin typeface="Calibri" panose="020F0502020204030204" pitchFamily="34" charset="0"/>
                <a:cs typeface="Calibri" panose="020F0502020204030204" pitchFamily="34" charset="0"/>
              </a:rPr>
              <a:t>IF(([DEV] </a:t>
            </a:r>
            <a:r>
              <a:rPr sz="1400" b="1" dirty="0">
                <a:latin typeface="Calibri" panose="020F0502020204030204" pitchFamily="34" charset="0"/>
                <a:cs typeface="Calibri" panose="020F0502020204030204" pitchFamily="34" charset="0"/>
              </a:rPr>
              <a:t>&lt;</a:t>
            </a:r>
            <a:r>
              <a:rPr sz="1400" b="1" spc="-10" dirty="0">
                <a:latin typeface="Calibri" panose="020F0502020204030204" pitchFamily="34" charset="0"/>
                <a:cs typeface="Calibri" panose="020F0502020204030204" pitchFamily="34" charset="0"/>
              </a:rPr>
              <a:t> </a:t>
            </a:r>
            <a:r>
              <a:rPr sz="1400" b="1" spc="-5" dirty="0">
                <a:latin typeface="Calibri" panose="020F0502020204030204" pitchFamily="34" charset="0"/>
                <a:cs typeface="Calibri" panose="020F0502020204030204" pitchFamily="34" charset="0"/>
              </a:rPr>
              <a:t>0,86),DES[CONEF],"")</a:t>
            </a:r>
            <a:endParaRPr sz="1400" dirty="0">
              <a:latin typeface="Calibri" panose="020F0502020204030204" pitchFamily="34" charset="0"/>
              <a:cs typeface="Calibri" panose="020F0502020204030204" pitchFamily="34" charset="0"/>
            </a:endParaRPr>
          </a:p>
        </p:txBody>
      </p:sp>
      <p:sp>
        <p:nvSpPr>
          <p:cNvPr id="8" name="object 4">
            <a:extLst>
              <a:ext uri="{FF2B5EF4-FFF2-40B4-BE49-F238E27FC236}">
                <a16:creationId xmlns:a16="http://schemas.microsoft.com/office/drawing/2014/main" id="{2807B161-1655-4851-8001-8F9E279120C4}"/>
              </a:ext>
            </a:extLst>
          </p:cNvPr>
          <p:cNvSpPr/>
          <p:nvPr/>
        </p:nvSpPr>
        <p:spPr>
          <a:xfrm>
            <a:off x="4643628" y="3520792"/>
            <a:ext cx="4363212" cy="331927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16</a:t>
            </a:r>
          </a:p>
        </p:txBody>
      </p:sp>
      <p:sp>
        <p:nvSpPr>
          <p:cNvPr id="5" name="object 2">
            <a:extLst>
              <a:ext uri="{FF2B5EF4-FFF2-40B4-BE49-F238E27FC236}">
                <a16:creationId xmlns:a16="http://schemas.microsoft.com/office/drawing/2014/main" id="{386472D0-0D68-4CB9-B676-45CB93A714C3}"/>
              </a:ext>
            </a:extLst>
          </p:cNvPr>
          <p:cNvSpPr txBox="1">
            <a:spLocks/>
          </p:cNvSpPr>
          <p:nvPr/>
        </p:nvSpPr>
        <p:spPr>
          <a:xfrm>
            <a:off x="78739" y="1378008"/>
            <a:ext cx="3561715"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35" dirty="0">
                <a:solidFill>
                  <a:schemeClr val="tx1"/>
                </a:solidFill>
                <a:latin typeface="Calibri" panose="020F0502020204030204" pitchFamily="34" charset="0"/>
                <a:cs typeface="Calibri" panose="020F0502020204030204" pitchFamily="34" charset="0"/>
              </a:rPr>
              <a:t>Power </a:t>
            </a:r>
            <a:r>
              <a:rPr lang="es-CL" sz="3600" kern="0" dirty="0">
                <a:solidFill>
                  <a:schemeClr val="tx1"/>
                </a:solidFill>
                <a:latin typeface="Calibri" panose="020F0502020204030204" pitchFamily="34" charset="0"/>
                <a:cs typeface="Calibri" panose="020F0502020204030204" pitchFamily="34" charset="0"/>
              </a:rPr>
              <a:t>BI</a:t>
            </a:r>
            <a:r>
              <a:rPr lang="es-CL" sz="3600" kern="0" spc="-50" dirty="0">
                <a:solidFill>
                  <a:schemeClr val="tx1"/>
                </a:solidFill>
                <a:latin typeface="Calibri" panose="020F0502020204030204" pitchFamily="34" charset="0"/>
                <a:cs typeface="Calibri" panose="020F0502020204030204" pitchFamily="34" charset="0"/>
              </a:rPr>
              <a:t> </a:t>
            </a:r>
            <a:r>
              <a:rPr lang="es-CL" sz="3600" kern="0" spc="-5" dirty="0">
                <a:solidFill>
                  <a:schemeClr val="tx1"/>
                </a:solidFill>
                <a:latin typeface="Calibri" panose="020F0502020204030204" pitchFamily="34" charset="0"/>
                <a:cs typeface="Calibri" panose="020F0502020204030204" pitchFamily="34" charset="0"/>
              </a:rPr>
              <a:t>Desktop</a:t>
            </a:r>
          </a:p>
        </p:txBody>
      </p:sp>
    </p:spTree>
    <p:extLst>
      <p:ext uri="{BB962C8B-B14F-4D97-AF65-F5344CB8AC3E}">
        <p14:creationId xmlns:p14="http://schemas.microsoft.com/office/powerpoint/2010/main" val="3184332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17</a:t>
            </a:r>
          </a:p>
        </p:txBody>
      </p:sp>
      <p:sp>
        <p:nvSpPr>
          <p:cNvPr id="5" name="object 2">
            <a:extLst>
              <a:ext uri="{FF2B5EF4-FFF2-40B4-BE49-F238E27FC236}">
                <a16:creationId xmlns:a16="http://schemas.microsoft.com/office/drawing/2014/main" id="{20862C0A-C8D3-4592-A2BD-F94D53AF7FE5}"/>
              </a:ext>
            </a:extLst>
          </p:cNvPr>
          <p:cNvSpPr txBox="1">
            <a:spLocks/>
          </p:cNvSpPr>
          <p:nvPr/>
        </p:nvSpPr>
        <p:spPr>
          <a:xfrm>
            <a:off x="78739" y="1378008"/>
            <a:ext cx="3561715"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35" dirty="0">
                <a:solidFill>
                  <a:schemeClr val="tx1"/>
                </a:solidFill>
                <a:latin typeface="Calibri" panose="020F0502020204030204" pitchFamily="34" charset="0"/>
                <a:cs typeface="Calibri" panose="020F0502020204030204" pitchFamily="34" charset="0"/>
              </a:rPr>
              <a:t>Power </a:t>
            </a:r>
            <a:r>
              <a:rPr lang="es-CL" sz="3600" kern="0" dirty="0">
                <a:solidFill>
                  <a:schemeClr val="tx1"/>
                </a:solidFill>
                <a:latin typeface="Calibri" panose="020F0502020204030204" pitchFamily="34" charset="0"/>
                <a:cs typeface="Calibri" panose="020F0502020204030204" pitchFamily="34" charset="0"/>
              </a:rPr>
              <a:t>BI</a:t>
            </a:r>
            <a:r>
              <a:rPr lang="es-CL" sz="3600" kern="0" spc="-50" dirty="0">
                <a:solidFill>
                  <a:schemeClr val="tx1"/>
                </a:solidFill>
                <a:latin typeface="Calibri" panose="020F0502020204030204" pitchFamily="34" charset="0"/>
                <a:cs typeface="Calibri" panose="020F0502020204030204" pitchFamily="34" charset="0"/>
              </a:rPr>
              <a:t> </a:t>
            </a:r>
            <a:r>
              <a:rPr lang="es-CL" sz="3600" kern="0" spc="-5" dirty="0">
                <a:solidFill>
                  <a:schemeClr val="tx1"/>
                </a:solidFill>
                <a:latin typeface="Calibri" panose="020F0502020204030204" pitchFamily="34" charset="0"/>
                <a:cs typeface="Calibri" panose="020F0502020204030204" pitchFamily="34" charset="0"/>
              </a:rPr>
              <a:t>Desktop</a:t>
            </a:r>
          </a:p>
        </p:txBody>
      </p:sp>
      <p:sp>
        <p:nvSpPr>
          <p:cNvPr id="2" name="Rectángulo 1">
            <a:extLst>
              <a:ext uri="{FF2B5EF4-FFF2-40B4-BE49-F238E27FC236}">
                <a16:creationId xmlns:a16="http://schemas.microsoft.com/office/drawing/2014/main" id="{FBBE54C8-8264-44A3-B82B-A9CADEFAB6E4}"/>
              </a:ext>
            </a:extLst>
          </p:cNvPr>
          <p:cNvSpPr/>
          <p:nvPr/>
        </p:nvSpPr>
        <p:spPr>
          <a:xfrm>
            <a:off x="0" y="1743622"/>
            <a:ext cx="9144000" cy="1600438"/>
          </a:xfrm>
          <a:prstGeom prst="rect">
            <a:avLst/>
          </a:prstGeom>
        </p:spPr>
        <p:txBody>
          <a:bodyPr wrap="square">
            <a:spAutoFit/>
          </a:bodyPr>
          <a:lstStyle/>
          <a:p>
            <a:r>
              <a:rPr lang="es-ES" sz="1400" dirty="0">
                <a:latin typeface="Calibri" panose="020F0502020204030204" pitchFamily="34" charset="0"/>
                <a:cs typeface="Calibri" panose="020F0502020204030204" pitchFamily="34" charset="0"/>
              </a:rPr>
              <a:t>En lo referente a la estética de los reportes y configuración general de los mismos, se debe tomar en  cuenta que se maneja una metodología análoga a la creación de tablas dinámicas en Excel.</a:t>
            </a:r>
          </a:p>
          <a:p>
            <a:r>
              <a:rPr lang="es-ES" sz="1400" dirty="0">
                <a:latin typeface="Calibri" panose="020F0502020204030204" pitchFamily="34" charset="0"/>
                <a:cs typeface="Calibri" panose="020F0502020204030204" pitchFamily="34" charset="0"/>
              </a:rPr>
              <a:t>Se toman las tablas importadas desde las diversas fuentes de datos, cada campo se arrastra al área de  generación de reportes. La Configuración de visualización se puede adaptar utilizando la galería de  visualizaciones ubicada en el área superior de la pantalla.</a:t>
            </a:r>
          </a:p>
          <a:p>
            <a:r>
              <a:rPr lang="es-ES" sz="1400" dirty="0">
                <a:latin typeface="Calibri" panose="020F0502020204030204" pitchFamily="34" charset="0"/>
                <a:cs typeface="Calibri" panose="020F0502020204030204" pitchFamily="34" charset="0"/>
              </a:rPr>
              <a:t>Una vez generado un informe gráfico, el mismo puede ser ajustado utilizando las propiedades de cada  campo en el área derecho de la pantalla.</a:t>
            </a:r>
          </a:p>
        </p:txBody>
      </p:sp>
      <p:grpSp>
        <p:nvGrpSpPr>
          <p:cNvPr id="11" name="object 2">
            <a:extLst>
              <a:ext uri="{FF2B5EF4-FFF2-40B4-BE49-F238E27FC236}">
                <a16:creationId xmlns:a16="http://schemas.microsoft.com/office/drawing/2014/main" id="{40279071-C0BB-4702-BE08-7DAE353AC3FC}"/>
              </a:ext>
            </a:extLst>
          </p:cNvPr>
          <p:cNvGrpSpPr/>
          <p:nvPr/>
        </p:nvGrpSpPr>
        <p:grpSpPr>
          <a:xfrm>
            <a:off x="155447" y="3262376"/>
            <a:ext cx="6586220" cy="3298825"/>
            <a:chOff x="155447" y="3262376"/>
            <a:chExt cx="6586220" cy="3298825"/>
          </a:xfrm>
        </p:grpSpPr>
        <p:sp>
          <p:nvSpPr>
            <p:cNvPr id="12" name="object 3">
              <a:extLst>
                <a:ext uri="{FF2B5EF4-FFF2-40B4-BE49-F238E27FC236}">
                  <a16:creationId xmlns:a16="http://schemas.microsoft.com/office/drawing/2014/main" id="{EC71D415-FE70-4A79-A5B7-D900237FC2F8}"/>
                </a:ext>
              </a:extLst>
            </p:cNvPr>
            <p:cNvSpPr/>
            <p:nvPr/>
          </p:nvSpPr>
          <p:spPr>
            <a:xfrm>
              <a:off x="155447" y="3500628"/>
              <a:ext cx="5693664" cy="3060192"/>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3" name="object 4">
              <a:extLst>
                <a:ext uri="{FF2B5EF4-FFF2-40B4-BE49-F238E27FC236}">
                  <a16:creationId xmlns:a16="http://schemas.microsoft.com/office/drawing/2014/main" id="{E60E629E-A0E8-4FF9-BF64-E1FE6D0723FB}"/>
                </a:ext>
              </a:extLst>
            </p:cNvPr>
            <p:cNvSpPr/>
            <p:nvPr/>
          </p:nvSpPr>
          <p:spPr>
            <a:xfrm>
              <a:off x="2851530" y="3268726"/>
              <a:ext cx="567055" cy="434975"/>
            </a:xfrm>
            <a:custGeom>
              <a:avLst/>
              <a:gdLst/>
              <a:ahLst/>
              <a:cxnLst/>
              <a:rect l="l" t="t" r="r" b="b"/>
              <a:pathLst>
                <a:path w="567054" h="434975">
                  <a:moveTo>
                    <a:pt x="487298" y="0"/>
                  </a:moveTo>
                  <a:lnTo>
                    <a:pt x="94233" y="233425"/>
                  </a:lnTo>
                  <a:lnTo>
                    <a:pt x="54482" y="166370"/>
                  </a:lnTo>
                  <a:lnTo>
                    <a:pt x="0" y="380111"/>
                  </a:lnTo>
                  <a:lnTo>
                    <a:pt x="213741" y="434721"/>
                  </a:lnTo>
                  <a:lnTo>
                    <a:pt x="173989" y="367538"/>
                  </a:lnTo>
                  <a:lnTo>
                    <a:pt x="566928" y="134238"/>
                  </a:lnTo>
                  <a:lnTo>
                    <a:pt x="487298" y="0"/>
                  </a:lnTo>
                  <a:close/>
                </a:path>
              </a:pathLst>
            </a:custGeom>
            <a:solidFill>
              <a:srgbClr val="EF9315"/>
            </a:solid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4" name="object 5">
              <a:extLst>
                <a:ext uri="{FF2B5EF4-FFF2-40B4-BE49-F238E27FC236}">
                  <a16:creationId xmlns:a16="http://schemas.microsoft.com/office/drawing/2014/main" id="{591D4B3C-9777-401E-A73A-E272A3CC7185}"/>
                </a:ext>
              </a:extLst>
            </p:cNvPr>
            <p:cNvSpPr/>
            <p:nvPr/>
          </p:nvSpPr>
          <p:spPr>
            <a:xfrm>
              <a:off x="2851530" y="3268726"/>
              <a:ext cx="567055" cy="434975"/>
            </a:xfrm>
            <a:custGeom>
              <a:avLst/>
              <a:gdLst/>
              <a:ahLst/>
              <a:cxnLst/>
              <a:rect l="l" t="t" r="r" b="b"/>
              <a:pathLst>
                <a:path w="567054" h="434975">
                  <a:moveTo>
                    <a:pt x="566928" y="134238"/>
                  </a:moveTo>
                  <a:lnTo>
                    <a:pt x="173989" y="367538"/>
                  </a:lnTo>
                  <a:lnTo>
                    <a:pt x="213741" y="434721"/>
                  </a:lnTo>
                  <a:lnTo>
                    <a:pt x="0" y="380111"/>
                  </a:lnTo>
                  <a:lnTo>
                    <a:pt x="54482" y="166370"/>
                  </a:lnTo>
                  <a:lnTo>
                    <a:pt x="94233" y="233425"/>
                  </a:lnTo>
                  <a:lnTo>
                    <a:pt x="487298" y="0"/>
                  </a:lnTo>
                  <a:lnTo>
                    <a:pt x="566928" y="134238"/>
                  </a:lnTo>
                  <a:close/>
                </a:path>
              </a:pathLst>
            </a:custGeom>
            <a:ln w="12700">
              <a:solidFill>
                <a:srgbClr val="AF6B0C"/>
              </a:solidFill>
            </a:ln>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5" name="object 6">
              <a:extLst>
                <a:ext uri="{FF2B5EF4-FFF2-40B4-BE49-F238E27FC236}">
                  <a16:creationId xmlns:a16="http://schemas.microsoft.com/office/drawing/2014/main" id="{A867A39F-92A0-4776-AE3D-D3AE106D5C97}"/>
                </a:ext>
              </a:extLst>
            </p:cNvPr>
            <p:cNvSpPr/>
            <p:nvPr/>
          </p:nvSpPr>
          <p:spPr>
            <a:xfrm>
              <a:off x="5262626" y="3614801"/>
              <a:ext cx="1472565" cy="483234"/>
            </a:xfrm>
            <a:custGeom>
              <a:avLst/>
              <a:gdLst/>
              <a:ahLst/>
              <a:cxnLst/>
              <a:rect l="l" t="t" r="r" b="b"/>
              <a:pathLst>
                <a:path w="1472565" h="483235">
                  <a:moveTo>
                    <a:pt x="1442212" y="0"/>
                  </a:moveTo>
                  <a:lnTo>
                    <a:pt x="161925" y="217297"/>
                  </a:lnTo>
                  <a:lnTo>
                    <a:pt x="146938" y="128905"/>
                  </a:lnTo>
                  <a:lnTo>
                    <a:pt x="0" y="335915"/>
                  </a:lnTo>
                  <a:lnTo>
                    <a:pt x="207010" y="482854"/>
                  </a:lnTo>
                  <a:lnTo>
                    <a:pt x="192024" y="394335"/>
                  </a:lnTo>
                  <a:lnTo>
                    <a:pt x="1472310" y="177037"/>
                  </a:lnTo>
                  <a:lnTo>
                    <a:pt x="1442212" y="0"/>
                  </a:lnTo>
                  <a:close/>
                </a:path>
              </a:pathLst>
            </a:custGeom>
            <a:solidFill>
              <a:srgbClr val="EF9315"/>
            </a:solid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6" name="object 7">
              <a:extLst>
                <a:ext uri="{FF2B5EF4-FFF2-40B4-BE49-F238E27FC236}">
                  <a16:creationId xmlns:a16="http://schemas.microsoft.com/office/drawing/2014/main" id="{76A5A02E-4410-4981-9F80-2B6794E7AD57}"/>
                </a:ext>
              </a:extLst>
            </p:cNvPr>
            <p:cNvSpPr/>
            <p:nvPr/>
          </p:nvSpPr>
          <p:spPr>
            <a:xfrm>
              <a:off x="5262626" y="3614801"/>
              <a:ext cx="1472565" cy="483234"/>
            </a:xfrm>
            <a:custGeom>
              <a:avLst/>
              <a:gdLst/>
              <a:ahLst/>
              <a:cxnLst/>
              <a:rect l="l" t="t" r="r" b="b"/>
              <a:pathLst>
                <a:path w="1472565" h="483235">
                  <a:moveTo>
                    <a:pt x="1472310" y="177037"/>
                  </a:moveTo>
                  <a:lnTo>
                    <a:pt x="192024" y="394335"/>
                  </a:lnTo>
                  <a:lnTo>
                    <a:pt x="207010" y="482854"/>
                  </a:lnTo>
                  <a:lnTo>
                    <a:pt x="0" y="335915"/>
                  </a:lnTo>
                  <a:lnTo>
                    <a:pt x="146938" y="128905"/>
                  </a:lnTo>
                  <a:lnTo>
                    <a:pt x="161925" y="217297"/>
                  </a:lnTo>
                  <a:lnTo>
                    <a:pt x="1442212" y="0"/>
                  </a:lnTo>
                  <a:lnTo>
                    <a:pt x="1472310" y="177037"/>
                  </a:lnTo>
                  <a:close/>
                </a:path>
              </a:pathLst>
            </a:custGeom>
            <a:ln w="12700">
              <a:solidFill>
                <a:srgbClr val="AF6B0C"/>
              </a:solidFill>
            </a:ln>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7" name="object 8">
              <a:extLst>
                <a:ext uri="{FF2B5EF4-FFF2-40B4-BE49-F238E27FC236}">
                  <a16:creationId xmlns:a16="http://schemas.microsoft.com/office/drawing/2014/main" id="{BEB1E249-7797-47EF-BF2C-E4ECCC24D56C}"/>
                </a:ext>
              </a:extLst>
            </p:cNvPr>
            <p:cNvSpPr/>
            <p:nvPr/>
          </p:nvSpPr>
          <p:spPr>
            <a:xfrm>
              <a:off x="5923152" y="4821555"/>
              <a:ext cx="795655" cy="448945"/>
            </a:xfrm>
            <a:custGeom>
              <a:avLst/>
              <a:gdLst/>
              <a:ahLst/>
              <a:cxnLst/>
              <a:rect l="l" t="t" r="r" b="b"/>
              <a:pathLst>
                <a:path w="795654" h="448945">
                  <a:moveTo>
                    <a:pt x="740155" y="0"/>
                  </a:moveTo>
                  <a:lnTo>
                    <a:pt x="143256" y="192532"/>
                  </a:lnTo>
                  <a:lnTo>
                    <a:pt x="115697" y="107188"/>
                  </a:lnTo>
                  <a:lnTo>
                    <a:pt x="0" y="333121"/>
                  </a:lnTo>
                  <a:lnTo>
                    <a:pt x="225933" y="448818"/>
                  </a:lnTo>
                  <a:lnTo>
                    <a:pt x="198374" y="363474"/>
                  </a:lnTo>
                  <a:lnTo>
                    <a:pt x="795274" y="170815"/>
                  </a:lnTo>
                  <a:lnTo>
                    <a:pt x="740155" y="0"/>
                  </a:lnTo>
                  <a:close/>
                </a:path>
              </a:pathLst>
            </a:custGeom>
            <a:solidFill>
              <a:srgbClr val="EF9315"/>
            </a:solid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8" name="object 9">
              <a:extLst>
                <a:ext uri="{FF2B5EF4-FFF2-40B4-BE49-F238E27FC236}">
                  <a16:creationId xmlns:a16="http://schemas.microsoft.com/office/drawing/2014/main" id="{23EE5AAB-7BF3-4E28-9D1A-A76465FCCEF1}"/>
                </a:ext>
              </a:extLst>
            </p:cNvPr>
            <p:cNvSpPr/>
            <p:nvPr/>
          </p:nvSpPr>
          <p:spPr>
            <a:xfrm>
              <a:off x="5923152" y="4821555"/>
              <a:ext cx="795655" cy="448945"/>
            </a:xfrm>
            <a:custGeom>
              <a:avLst/>
              <a:gdLst/>
              <a:ahLst/>
              <a:cxnLst/>
              <a:rect l="l" t="t" r="r" b="b"/>
              <a:pathLst>
                <a:path w="795654" h="448945">
                  <a:moveTo>
                    <a:pt x="795274" y="170815"/>
                  </a:moveTo>
                  <a:lnTo>
                    <a:pt x="198374" y="363474"/>
                  </a:lnTo>
                  <a:lnTo>
                    <a:pt x="225933" y="448818"/>
                  </a:lnTo>
                  <a:lnTo>
                    <a:pt x="0" y="333121"/>
                  </a:lnTo>
                  <a:lnTo>
                    <a:pt x="115697" y="107188"/>
                  </a:lnTo>
                  <a:lnTo>
                    <a:pt x="143256" y="192532"/>
                  </a:lnTo>
                  <a:lnTo>
                    <a:pt x="740155" y="0"/>
                  </a:lnTo>
                  <a:lnTo>
                    <a:pt x="795274" y="170815"/>
                  </a:lnTo>
                  <a:close/>
                </a:path>
              </a:pathLst>
            </a:custGeom>
            <a:ln w="12700">
              <a:solidFill>
                <a:srgbClr val="AF6B0C"/>
              </a:solidFill>
            </a:ln>
          </p:spPr>
          <p:txBody>
            <a:bodyPr wrap="square" lIns="0" tIns="0" rIns="0" bIns="0" rtlCol="0"/>
            <a:lstStyle/>
            <a:p>
              <a:endParaRPr>
                <a:latin typeface="Calibri" panose="020F0502020204030204" pitchFamily="34" charset="0"/>
                <a:cs typeface="Calibri" panose="020F0502020204030204" pitchFamily="34" charset="0"/>
              </a:endParaRPr>
            </a:p>
          </p:txBody>
        </p:sp>
      </p:grpSp>
      <p:sp>
        <p:nvSpPr>
          <p:cNvPr id="3" name="CuadroTexto 2">
            <a:extLst>
              <a:ext uri="{FF2B5EF4-FFF2-40B4-BE49-F238E27FC236}">
                <a16:creationId xmlns:a16="http://schemas.microsoft.com/office/drawing/2014/main" id="{7934C7AA-057A-4359-8AD0-FF7DB38AFB24}"/>
              </a:ext>
            </a:extLst>
          </p:cNvPr>
          <p:cNvSpPr txBox="1"/>
          <p:nvPr/>
        </p:nvSpPr>
        <p:spPr>
          <a:xfrm>
            <a:off x="3425306" y="3114729"/>
            <a:ext cx="1603015" cy="738664"/>
          </a:xfrm>
          <a:prstGeom prst="rect">
            <a:avLst/>
          </a:prstGeom>
          <a:noFill/>
          <a:ln>
            <a:solidFill>
              <a:schemeClr val="tx1"/>
            </a:solidFill>
          </a:ln>
        </p:spPr>
        <p:txBody>
          <a:bodyPr wrap="square" rtlCol="0">
            <a:spAutoFit/>
          </a:bodyPr>
          <a:lstStyle/>
          <a:p>
            <a:r>
              <a:rPr lang="es-CL" sz="1400" dirty="0">
                <a:latin typeface="Calibri" panose="020F0502020204030204" pitchFamily="34" charset="0"/>
                <a:cs typeface="Calibri" panose="020F0502020204030204" pitchFamily="34" charset="0"/>
              </a:rPr>
              <a:t>Nuevas medidas</a:t>
            </a:r>
          </a:p>
          <a:p>
            <a:r>
              <a:rPr lang="es-CL" sz="1400" dirty="0">
                <a:latin typeface="Calibri" panose="020F0502020204030204" pitchFamily="34" charset="0"/>
                <a:cs typeface="Calibri" panose="020F0502020204030204" pitchFamily="34" charset="0"/>
              </a:rPr>
              <a:t>Para generar en el</a:t>
            </a:r>
          </a:p>
          <a:p>
            <a:r>
              <a:rPr lang="es-CL" sz="1400" dirty="0">
                <a:latin typeface="Calibri" panose="020F0502020204030204" pitchFamily="34" charset="0"/>
                <a:cs typeface="Calibri" panose="020F0502020204030204" pitchFamily="34" charset="0"/>
              </a:rPr>
              <a:t>Modelo de Datos</a:t>
            </a:r>
          </a:p>
        </p:txBody>
      </p:sp>
      <p:sp>
        <p:nvSpPr>
          <p:cNvPr id="22" name="CuadroTexto 21">
            <a:extLst>
              <a:ext uri="{FF2B5EF4-FFF2-40B4-BE49-F238E27FC236}">
                <a16:creationId xmlns:a16="http://schemas.microsoft.com/office/drawing/2014/main" id="{F507AC0E-0792-45D1-9AB1-F66426E76CCB}"/>
              </a:ext>
            </a:extLst>
          </p:cNvPr>
          <p:cNvSpPr txBox="1"/>
          <p:nvPr/>
        </p:nvSpPr>
        <p:spPr>
          <a:xfrm>
            <a:off x="6791196" y="3245469"/>
            <a:ext cx="2133600" cy="738664"/>
          </a:xfrm>
          <a:prstGeom prst="rect">
            <a:avLst/>
          </a:prstGeom>
          <a:noFill/>
          <a:ln>
            <a:solidFill>
              <a:schemeClr val="tx1"/>
            </a:solidFill>
          </a:ln>
        </p:spPr>
        <p:txBody>
          <a:bodyPr wrap="square" rtlCol="0">
            <a:spAutoFit/>
          </a:bodyPr>
          <a:lstStyle/>
          <a:p>
            <a:r>
              <a:rPr lang="es-CL" sz="1400" dirty="0">
                <a:latin typeface="Calibri" panose="020F0502020204030204" pitchFamily="34" charset="0"/>
                <a:cs typeface="Calibri" panose="020F0502020204030204" pitchFamily="34" charset="0"/>
              </a:rPr>
              <a:t>Galería de visualizaciones para cambiar el estilo gráfico del reporte</a:t>
            </a:r>
          </a:p>
        </p:txBody>
      </p:sp>
      <p:sp>
        <p:nvSpPr>
          <p:cNvPr id="23" name="CuadroTexto 22">
            <a:extLst>
              <a:ext uri="{FF2B5EF4-FFF2-40B4-BE49-F238E27FC236}">
                <a16:creationId xmlns:a16="http://schemas.microsoft.com/office/drawing/2014/main" id="{2B547393-130D-4D54-93A9-B5863163840F}"/>
              </a:ext>
            </a:extLst>
          </p:cNvPr>
          <p:cNvSpPr txBox="1"/>
          <p:nvPr/>
        </p:nvSpPr>
        <p:spPr>
          <a:xfrm>
            <a:off x="6786971" y="4476575"/>
            <a:ext cx="2133600" cy="523220"/>
          </a:xfrm>
          <a:prstGeom prst="rect">
            <a:avLst/>
          </a:prstGeom>
          <a:noFill/>
          <a:ln>
            <a:solidFill>
              <a:schemeClr val="tx1"/>
            </a:solidFill>
          </a:ln>
        </p:spPr>
        <p:txBody>
          <a:bodyPr wrap="square" rtlCol="0">
            <a:spAutoFit/>
          </a:bodyPr>
          <a:lstStyle/>
          <a:p>
            <a:r>
              <a:rPr lang="es-CL" sz="1400" dirty="0">
                <a:latin typeface="Calibri" panose="020F0502020204030204" pitchFamily="34" charset="0"/>
                <a:cs typeface="Calibri" panose="020F0502020204030204" pitchFamily="34" charset="0"/>
              </a:rPr>
              <a:t>Campos a utilizar </a:t>
            </a:r>
          </a:p>
          <a:p>
            <a:r>
              <a:rPr lang="es-CL" sz="1400" dirty="0">
                <a:latin typeface="Calibri" panose="020F0502020204030204" pitchFamily="34" charset="0"/>
                <a:cs typeface="Calibri" panose="020F0502020204030204" pitchFamily="34" charset="0"/>
              </a:rPr>
              <a:t>en el reporte</a:t>
            </a:r>
          </a:p>
        </p:txBody>
      </p:sp>
    </p:spTree>
    <p:extLst>
      <p:ext uri="{BB962C8B-B14F-4D97-AF65-F5344CB8AC3E}">
        <p14:creationId xmlns:p14="http://schemas.microsoft.com/office/powerpoint/2010/main" val="772242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4">
            <a:extLst>
              <a:ext uri="{FF2B5EF4-FFF2-40B4-BE49-F238E27FC236}">
                <a16:creationId xmlns:a16="http://schemas.microsoft.com/office/drawing/2014/main" id="{FB6DAE62-5ADD-449D-9304-B62DC538FC2B}"/>
              </a:ext>
            </a:extLst>
          </p:cNvPr>
          <p:cNvSpPr/>
          <p:nvPr/>
        </p:nvSpPr>
        <p:spPr>
          <a:xfrm>
            <a:off x="2631948" y="2493264"/>
            <a:ext cx="6512052" cy="4364736"/>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17</a:t>
            </a:r>
          </a:p>
        </p:txBody>
      </p:sp>
      <p:sp>
        <p:nvSpPr>
          <p:cNvPr id="5" name="object 2">
            <a:extLst>
              <a:ext uri="{FF2B5EF4-FFF2-40B4-BE49-F238E27FC236}">
                <a16:creationId xmlns:a16="http://schemas.microsoft.com/office/drawing/2014/main" id="{20862C0A-C8D3-4592-A2BD-F94D53AF7FE5}"/>
              </a:ext>
            </a:extLst>
          </p:cNvPr>
          <p:cNvSpPr txBox="1">
            <a:spLocks/>
          </p:cNvSpPr>
          <p:nvPr/>
        </p:nvSpPr>
        <p:spPr>
          <a:xfrm>
            <a:off x="78739" y="1378008"/>
            <a:ext cx="3561715"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35" dirty="0">
                <a:solidFill>
                  <a:schemeClr val="tx1"/>
                </a:solidFill>
                <a:latin typeface="Calibri" panose="020F0502020204030204" pitchFamily="34" charset="0"/>
                <a:cs typeface="Calibri" panose="020F0502020204030204" pitchFamily="34" charset="0"/>
              </a:rPr>
              <a:t>Power </a:t>
            </a:r>
            <a:r>
              <a:rPr lang="es-CL" sz="3600" kern="0" dirty="0">
                <a:solidFill>
                  <a:schemeClr val="tx1"/>
                </a:solidFill>
                <a:latin typeface="Calibri" panose="020F0502020204030204" pitchFamily="34" charset="0"/>
                <a:cs typeface="Calibri" panose="020F0502020204030204" pitchFamily="34" charset="0"/>
              </a:rPr>
              <a:t>BI</a:t>
            </a:r>
            <a:r>
              <a:rPr lang="es-CL" sz="3600" kern="0" spc="-50" dirty="0">
                <a:solidFill>
                  <a:schemeClr val="tx1"/>
                </a:solidFill>
                <a:latin typeface="Calibri" panose="020F0502020204030204" pitchFamily="34" charset="0"/>
                <a:cs typeface="Calibri" panose="020F0502020204030204" pitchFamily="34" charset="0"/>
              </a:rPr>
              <a:t> </a:t>
            </a:r>
            <a:r>
              <a:rPr lang="es-CL" sz="3600" kern="0" spc="-5" dirty="0">
                <a:solidFill>
                  <a:schemeClr val="tx1"/>
                </a:solidFill>
                <a:latin typeface="Calibri" panose="020F0502020204030204" pitchFamily="34" charset="0"/>
                <a:cs typeface="Calibri" panose="020F0502020204030204" pitchFamily="34" charset="0"/>
              </a:rPr>
              <a:t>Desktop</a:t>
            </a:r>
          </a:p>
        </p:txBody>
      </p:sp>
      <p:sp>
        <p:nvSpPr>
          <p:cNvPr id="7" name="object 3">
            <a:extLst>
              <a:ext uri="{FF2B5EF4-FFF2-40B4-BE49-F238E27FC236}">
                <a16:creationId xmlns:a16="http://schemas.microsoft.com/office/drawing/2014/main" id="{F8CB3592-EACB-4865-9884-88D6CCF4F15A}"/>
              </a:ext>
            </a:extLst>
          </p:cNvPr>
          <p:cNvSpPr txBox="1"/>
          <p:nvPr/>
        </p:nvSpPr>
        <p:spPr>
          <a:xfrm>
            <a:off x="78739" y="1907262"/>
            <a:ext cx="8622665" cy="623570"/>
          </a:xfrm>
          <a:prstGeom prst="rect">
            <a:avLst/>
          </a:prstGeom>
        </p:spPr>
        <p:txBody>
          <a:bodyPr vert="horz" wrap="square" lIns="0" tIns="37465" rIns="0" bIns="0" rtlCol="0">
            <a:spAutoFit/>
          </a:bodyPr>
          <a:lstStyle/>
          <a:p>
            <a:pPr marL="299085" marR="5080" indent="-287020">
              <a:lnSpc>
                <a:spcPts val="1510"/>
              </a:lnSpc>
              <a:spcBef>
                <a:spcPts val="295"/>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La plataforma </a:t>
            </a:r>
            <a:r>
              <a:rPr sz="1400" spc="-15" dirty="0">
                <a:latin typeface="Calibri" panose="020F0502020204030204" pitchFamily="34" charset="0"/>
                <a:cs typeface="Calibri" panose="020F0502020204030204" pitchFamily="34" charset="0"/>
              </a:rPr>
              <a:t>Power </a:t>
            </a:r>
            <a:r>
              <a:rPr sz="1400" dirty="0">
                <a:latin typeface="Calibri" panose="020F0502020204030204" pitchFamily="34" charset="0"/>
                <a:cs typeface="Calibri" panose="020F0502020204030204" pitchFamily="34" charset="0"/>
              </a:rPr>
              <a:t>BI </a:t>
            </a:r>
            <a:r>
              <a:rPr sz="1400" spc="-5" dirty="0">
                <a:latin typeface="Calibri" panose="020F0502020204030204" pitchFamily="34" charset="0"/>
                <a:cs typeface="Calibri" panose="020F0502020204030204" pitchFamily="34" charset="0"/>
              </a:rPr>
              <a:t>Desktop cuenta además con una página web que </a:t>
            </a:r>
            <a:r>
              <a:rPr sz="1400" dirty="0">
                <a:latin typeface="Calibri" panose="020F0502020204030204" pitchFamily="34" charset="0"/>
                <a:cs typeface="Calibri" panose="020F0502020204030204" pitchFamily="34" charset="0"/>
              </a:rPr>
              <a:t>va </a:t>
            </a:r>
            <a:r>
              <a:rPr sz="1400" spc="-5" dirty="0">
                <a:latin typeface="Calibri" panose="020F0502020204030204" pitchFamily="34" charset="0"/>
                <a:cs typeface="Calibri" panose="020F0502020204030204" pitchFamily="34" charset="0"/>
              </a:rPr>
              <a:t>actualizando  sistemáticamente </a:t>
            </a:r>
            <a:r>
              <a:rPr sz="1400" dirty="0">
                <a:latin typeface="Calibri" panose="020F0502020204030204" pitchFamily="34" charset="0"/>
                <a:cs typeface="Calibri" panose="020F0502020204030204" pitchFamily="34" charset="0"/>
              </a:rPr>
              <a:t>la galería </a:t>
            </a:r>
            <a:r>
              <a:rPr sz="1400" spc="-5" dirty="0">
                <a:latin typeface="Calibri" panose="020F0502020204030204" pitchFamily="34" charset="0"/>
                <a:cs typeface="Calibri" panose="020F0502020204030204" pitchFamily="34" charset="0"/>
              </a:rPr>
              <a:t>de visualizaciones que dispone. La descarga de las mismas se podrá realizar  desde:</a:t>
            </a:r>
            <a:r>
              <a:rPr sz="1400" spc="-30" dirty="0">
                <a:latin typeface="Calibri" panose="020F0502020204030204" pitchFamily="34" charset="0"/>
                <a:cs typeface="Calibri" panose="020F0502020204030204" pitchFamily="34" charset="0"/>
              </a:rPr>
              <a:t> </a:t>
            </a:r>
            <a:r>
              <a:rPr sz="1400" u="sng" spc="-5" dirty="0">
                <a:uFill>
                  <a:solidFill>
                    <a:srgbClr val="FFAD3D"/>
                  </a:solidFill>
                </a:u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xmlns="" val="tx"/>
                    </a:ext>
                  </a:extLst>
                </a:hlinkClick>
              </a:rPr>
              <a:t>https://app.powerbi.com/visuals/</a:t>
            </a: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3020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4">
            <a:extLst>
              <a:ext uri="{FF2B5EF4-FFF2-40B4-BE49-F238E27FC236}">
                <a16:creationId xmlns:a16="http://schemas.microsoft.com/office/drawing/2014/main" id="{893D5C5E-36AF-4B05-B706-CE651F2F8384}"/>
              </a:ext>
            </a:extLst>
          </p:cNvPr>
          <p:cNvSpPr/>
          <p:nvPr/>
        </p:nvSpPr>
        <p:spPr>
          <a:xfrm>
            <a:off x="4949599" y="2225312"/>
            <a:ext cx="4049267" cy="3890772"/>
          </a:xfrm>
          <a:prstGeom prst="rect">
            <a:avLst/>
          </a:prstGeom>
          <a:blipFill>
            <a:blip r:embed="rId2" cstate="print"/>
            <a:stretch>
              <a:fillRect/>
            </a:stretch>
          </a:blipFill>
        </p:spPr>
        <p:txBody>
          <a:bodyPr wrap="square" lIns="0" tIns="0" rIns="0" bIns="0" rtlCol="0"/>
          <a:lstStyle/>
          <a:p>
            <a:endParaRPr sz="1400">
              <a:latin typeface="Calibri" panose="020F0502020204030204" pitchFamily="34" charset="0"/>
              <a:cs typeface="Calibri" panose="020F0502020204030204" pitchFamily="34" charset="0"/>
            </a:endParaRPr>
          </a:p>
        </p:txBody>
      </p:sp>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18</a:t>
            </a:r>
          </a:p>
        </p:txBody>
      </p:sp>
      <p:sp>
        <p:nvSpPr>
          <p:cNvPr id="5" name="object 2">
            <a:extLst>
              <a:ext uri="{FF2B5EF4-FFF2-40B4-BE49-F238E27FC236}">
                <a16:creationId xmlns:a16="http://schemas.microsoft.com/office/drawing/2014/main" id="{FCD41E6B-A644-456E-A044-DEC2EFDB1DF4}"/>
              </a:ext>
            </a:extLst>
          </p:cNvPr>
          <p:cNvSpPr txBox="1">
            <a:spLocks/>
          </p:cNvSpPr>
          <p:nvPr/>
        </p:nvSpPr>
        <p:spPr>
          <a:xfrm>
            <a:off x="78739" y="1378008"/>
            <a:ext cx="3561715"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35" dirty="0">
                <a:solidFill>
                  <a:schemeClr val="tx1"/>
                </a:solidFill>
                <a:latin typeface="Calibri" panose="020F0502020204030204" pitchFamily="34" charset="0"/>
                <a:cs typeface="Calibri" panose="020F0502020204030204" pitchFamily="34" charset="0"/>
              </a:rPr>
              <a:t>Power </a:t>
            </a:r>
            <a:r>
              <a:rPr lang="es-CL" sz="3600" kern="0" dirty="0">
                <a:solidFill>
                  <a:schemeClr val="tx1"/>
                </a:solidFill>
                <a:latin typeface="Calibri" panose="020F0502020204030204" pitchFamily="34" charset="0"/>
                <a:cs typeface="Calibri" panose="020F0502020204030204" pitchFamily="34" charset="0"/>
              </a:rPr>
              <a:t>BI</a:t>
            </a:r>
            <a:r>
              <a:rPr lang="es-CL" sz="3600" kern="0" spc="-50" dirty="0">
                <a:solidFill>
                  <a:schemeClr val="tx1"/>
                </a:solidFill>
                <a:latin typeface="Calibri" panose="020F0502020204030204" pitchFamily="34" charset="0"/>
                <a:cs typeface="Calibri" panose="020F0502020204030204" pitchFamily="34" charset="0"/>
              </a:rPr>
              <a:t> </a:t>
            </a:r>
            <a:r>
              <a:rPr lang="es-CL" sz="3600" kern="0" spc="-5" dirty="0">
                <a:solidFill>
                  <a:schemeClr val="tx1"/>
                </a:solidFill>
                <a:latin typeface="Calibri" panose="020F0502020204030204" pitchFamily="34" charset="0"/>
                <a:cs typeface="Calibri" panose="020F0502020204030204" pitchFamily="34" charset="0"/>
              </a:rPr>
              <a:t>Desktop</a:t>
            </a:r>
          </a:p>
        </p:txBody>
      </p:sp>
      <p:sp>
        <p:nvSpPr>
          <p:cNvPr id="7" name="object 3">
            <a:extLst>
              <a:ext uri="{FF2B5EF4-FFF2-40B4-BE49-F238E27FC236}">
                <a16:creationId xmlns:a16="http://schemas.microsoft.com/office/drawing/2014/main" id="{6F0B251E-3338-404A-99DC-3059FD8AED6A}"/>
              </a:ext>
            </a:extLst>
          </p:cNvPr>
          <p:cNvSpPr txBox="1"/>
          <p:nvPr/>
        </p:nvSpPr>
        <p:spPr>
          <a:xfrm>
            <a:off x="0" y="2225312"/>
            <a:ext cx="4949599" cy="1856214"/>
          </a:xfrm>
          <a:prstGeom prst="rect">
            <a:avLst/>
          </a:prstGeom>
        </p:spPr>
        <p:txBody>
          <a:bodyPr vert="horz" wrap="square" lIns="0" tIns="54610" rIns="0" bIns="0" rtlCol="0">
            <a:spAutoFit/>
          </a:bodyPr>
          <a:lstStyle/>
          <a:p>
            <a:pPr marL="299085" marR="5080" indent="-287020">
              <a:lnSpc>
                <a:spcPts val="1340"/>
              </a:lnSpc>
              <a:spcBef>
                <a:spcPts val="430"/>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Las visualizaciones simplemente se pueden descargar desde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web, </a:t>
            </a:r>
            <a:r>
              <a:rPr sz="1400" dirty="0">
                <a:latin typeface="Calibri" panose="020F0502020204030204" pitchFamily="34" charset="0"/>
                <a:cs typeface="Calibri" panose="020F0502020204030204" pitchFamily="34" charset="0"/>
              </a:rPr>
              <a:t>y luego solo </a:t>
            </a:r>
            <a:r>
              <a:rPr sz="1400" spc="-5" dirty="0">
                <a:latin typeface="Calibri" panose="020F0502020204030204" pitchFamily="34" charset="0"/>
                <a:cs typeface="Calibri" panose="020F0502020204030204" pitchFamily="34" charset="0"/>
              </a:rPr>
              <a:t>será cuestión de dar click  sobre el botón de </a:t>
            </a:r>
            <a:r>
              <a:rPr sz="1400" dirty="0">
                <a:latin typeface="Calibri" panose="020F0502020204030204" pitchFamily="34" charset="0"/>
                <a:cs typeface="Calibri" panose="020F0502020204030204" pitchFamily="34" charset="0"/>
              </a:rPr>
              <a:t>los </a:t>
            </a:r>
            <a:r>
              <a:rPr sz="1400" spc="-5" dirty="0">
                <a:latin typeface="Calibri" panose="020F0502020204030204" pitchFamily="34" charset="0"/>
                <a:cs typeface="Calibri" panose="020F0502020204030204" pitchFamily="34" charset="0"/>
              </a:rPr>
              <a:t>tres puntos ubicado en el área de visualizaciones para importar el archivo  descargado. Dicha Visualización permitirá al usuario utilizar estilos gráficos que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plataforma no cuenta  por</a:t>
            </a:r>
            <a:r>
              <a:rPr sz="1400" spc="-1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default.</a:t>
            </a:r>
            <a:endParaRPr sz="1400" dirty="0">
              <a:latin typeface="Calibri" panose="020F0502020204030204" pitchFamily="34" charset="0"/>
              <a:cs typeface="Calibri" panose="020F0502020204030204" pitchFamily="34" charset="0"/>
            </a:endParaRPr>
          </a:p>
          <a:p>
            <a:pPr marL="299085" marR="471805" indent="-287020">
              <a:lnSpc>
                <a:spcPts val="1340"/>
              </a:lnSpc>
              <a:spcBef>
                <a:spcPts val="1025"/>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Con esta capacidad no </a:t>
            </a:r>
            <a:r>
              <a:rPr sz="1400" dirty="0">
                <a:latin typeface="Calibri" panose="020F0502020204030204" pitchFamily="34" charset="0"/>
                <a:cs typeface="Calibri" panose="020F0502020204030204" pitchFamily="34" charset="0"/>
              </a:rPr>
              <a:t>solo </a:t>
            </a:r>
            <a:r>
              <a:rPr sz="1400" spc="-5" dirty="0">
                <a:latin typeface="Calibri" panose="020F0502020204030204" pitchFamily="34" charset="0"/>
                <a:cs typeface="Calibri" panose="020F0502020204030204" pitchFamily="34" charset="0"/>
              </a:rPr>
              <a:t>podremos ampliar potencialidades en </a:t>
            </a:r>
            <a:r>
              <a:rPr sz="1400" dirty="0">
                <a:latin typeface="Calibri" panose="020F0502020204030204" pitchFamily="34" charset="0"/>
                <a:cs typeface="Calibri" panose="020F0502020204030204" pitchFamily="34" charset="0"/>
              </a:rPr>
              <a:t>la </a:t>
            </a:r>
            <a:r>
              <a:rPr sz="1400" spc="-5" dirty="0">
                <a:latin typeface="Calibri" panose="020F0502020204030204" pitchFamily="34" charset="0"/>
                <a:cs typeface="Calibri" panose="020F0502020204030204" pitchFamily="34" charset="0"/>
              </a:rPr>
              <a:t>plataforma sino además tener </a:t>
            </a:r>
            <a:r>
              <a:rPr sz="1400" dirty="0">
                <a:latin typeface="Calibri" panose="020F0502020204030204" pitchFamily="34" charset="0"/>
                <a:cs typeface="Calibri" panose="020F0502020204030204" pitchFamily="34" charset="0"/>
              </a:rPr>
              <a:t>la  opción </a:t>
            </a:r>
            <a:r>
              <a:rPr sz="1400" spc="-5" dirty="0">
                <a:latin typeface="Calibri" panose="020F0502020204030204" pitchFamily="34" charset="0"/>
                <a:cs typeface="Calibri" panose="020F0502020204030204" pitchFamily="34" charset="0"/>
              </a:rPr>
              <a:t>de realizar desarrollos de nuevas interfaces visuales para disponibilizar en </a:t>
            </a:r>
            <a:r>
              <a:rPr sz="1400" spc="-15" dirty="0">
                <a:latin typeface="Calibri" panose="020F0502020204030204" pitchFamily="34" charset="0"/>
                <a:cs typeface="Calibri" panose="020F0502020204030204" pitchFamily="34" charset="0"/>
              </a:rPr>
              <a:t>Power</a:t>
            </a:r>
            <a:r>
              <a:rPr sz="1400" spc="-25" dirty="0">
                <a:latin typeface="Calibri" panose="020F0502020204030204" pitchFamily="34" charset="0"/>
                <a:cs typeface="Calibri" panose="020F0502020204030204" pitchFamily="34" charset="0"/>
              </a:rPr>
              <a:t> </a:t>
            </a:r>
            <a:r>
              <a:rPr sz="1400" dirty="0">
                <a:latin typeface="Calibri" panose="020F0502020204030204" pitchFamily="34" charset="0"/>
                <a:cs typeface="Calibri" panose="020F0502020204030204" pitchFamily="34" charset="0"/>
              </a:rPr>
              <a:t>BI</a:t>
            </a:r>
          </a:p>
        </p:txBody>
      </p:sp>
    </p:spTree>
    <p:extLst>
      <p:ext uri="{BB962C8B-B14F-4D97-AF65-F5344CB8AC3E}">
        <p14:creationId xmlns:p14="http://schemas.microsoft.com/office/powerpoint/2010/main" val="265693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
          <p:cNvSpPr/>
          <p:nvPr/>
        </p:nvSpPr>
        <p:spPr>
          <a:xfrm>
            <a:off x="873904" y="2829580"/>
            <a:ext cx="3207613" cy="954107"/>
          </a:xfrm>
          <a:prstGeom prst="rect">
            <a:avLst/>
          </a:prstGeom>
          <a:noFill/>
          <a:ln>
            <a:noFill/>
          </a:ln>
        </p:spPr>
        <p:txBody>
          <a:bodyPr spcFirstLastPara="1" wrap="square" lIns="91425" tIns="45700" rIns="91425" bIns="45700" anchor="t" anchorCtr="0">
            <a:spAutoFit/>
          </a:bodyPr>
          <a:lstStyle/>
          <a:p>
            <a:pPr lvl="0">
              <a:spcBef>
                <a:spcPts val="0"/>
              </a:spcBef>
              <a:spcAft>
                <a:spcPts val="0"/>
              </a:spcAft>
              <a:defRPr/>
            </a:pPr>
            <a:r>
              <a:rPr lang="es-CL" sz="2800" b="1" dirty="0">
                <a:solidFill>
                  <a:srgbClr val="FFFFFF"/>
                </a:solidFill>
                <a:latin typeface="Candara"/>
                <a:ea typeface="Candara"/>
                <a:cs typeface="Candara"/>
                <a:sym typeface="Candara"/>
              </a:rPr>
              <a:t>Presentación de Power BI</a:t>
            </a:r>
            <a:endParaRPr kumimoji="0" sz="1800" b="0" i="0" u="none" strike="noStrike" kern="1200" cap="none" spc="0" normalizeH="0" baseline="0" noProof="0" dirty="0">
              <a:ln>
                <a:noFill/>
              </a:ln>
              <a:solidFill>
                <a:srgbClr val="000000"/>
              </a:solidFill>
              <a:effectLst/>
              <a:uLnTx/>
              <a:uFillTx/>
              <a:latin typeface="Arial" charset="0"/>
              <a:ea typeface="ＭＳ Ｐゴシック" charset="-128"/>
              <a:cs typeface="+mn-cs"/>
            </a:endParaRPr>
          </a:p>
        </p:txBody>
      </p:sp>
      <p:sp>
        <p:nvSpPr>
          <p:cNvPr id="3" name="1 Marcador de número de diapositiva"/>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2</a:t>
            </a:r>
          </a:p>
        </p:txBody>
      </p:sp>
    </p:spTree>
    <p:extLst>
      <p:ext uri="{BB962C8B-B14F-4D97-AF65-F5344CB8AC3E}">
        <p14:creationId xmlns:p14="http://schemas.microsoft.com/office/powerpoint/2010/main" val="2961149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19</a:t>
            </a:r>
          </a:p>
        </p:txBody>
      </p:sp>
      <p:sp>
        <p:nvSpPr>
          <p:cNvPr id="9" name="TextShape 2">
            <a:extLst>
              <a:ext uri="{FF2B5EF4-FFF2-40B4-BE49-F238E27FC236}">
                <a16:creationId xmlns:a16="http://schemas.microsoft.com/office/drawing/2014/main" id="{7C6F8EEF-15EA-4EBB-8C6A-D734AE41FFD6}"/>
              </a:ext>
            </a:extLst>
          </p:cNvPr>
          <p:cNvSpPr txBox="1"/>
          <p:nvPr/>
        </p:nvSpPr>
        <p:spPr>
          <a:xfrm>
            <a:off x="148984" y="1374801"/>
            <a:ext cx="9180000" cy="4680000"/>
          </a:xfrm>
          <a:prstGeom prst="rect">
            <a:avLst/>
          </a:prstGeom>
          <a:noFill/>
          <a:ln>
            <a:noFill/>
          </a:ln>
        </p:spPr>
        <p:txBody>
          <a:bodyPr lIns="0" tIns="0" rIns="0" bIns="0">
            <a:normAutofit/>
          </a:bodyPr>
          <a:lstStyle/>
          <a:p>
            <a:pPr>
              <a:spcAft>
                <a:spcPts val="1142"/>
              </a:spcAft>
            </a:pPr>
            <a:r>
              <a:rPr lang="es-CL" sz="2600" b="1" strike="noStrike" spc="-1" dirty="0">
                <a:solidFill>
                  <a:srgbClr val="1C1C1C"/>
                </a:solidFill>
                <a:latin typeface="Calibri" panose="020F0502020204030204" pitchFamily="34" charset="0"/>
                <a:cs typeface="Calibri" panose="020F0502020204030204" pitchFamily="34" charset="0"/>
              </a:rPr>
              <a:t>Arquitectura Power BI</a:t>
            </a:r>
          </a:p>
          <a:p>
            <a:pPr>
              <a:spcAft>
                <a:spcPts val="1142"/>
              </a:spcAft>
            </a:pPr>
            <a:r>
              <a:rPr lang="es-CL" sz="2600" b="1" strike="noStrike" spc="-1" dirty="0">
                <a:solidFill>
                  <a:srgbClr val="1C1C1C"/>
                </a:solidFill>
                <a:latin typeface="Calibri" panose="020F0502020204030204" pitchFamily="34" charset="0"/>
                <a:cs typeface="Calibri" panose="020F0502020204030204" pitchFamily="34" charset="0"/>
              </a:rPr>
              <a:t> </a:t>
            </a:r>
          </a:p>
        </p:txBody>
      </p:sp>
      <p:pic>
        <p:nvPicPr>
          <p:cNvPr id="10" name="Picture 3">
            <a:extLst>
              <a:ext uri="{FF2B5EF4-FFF2-40B4-BE49-F238E27FC236}">
                <a16:creationId xmlns:a16="http://schemas.microsoft.com/office/drawing/2014/main" id="{16E86F7D-FB1F-4EC9-A804-46948D9AC901}"/>
              </a:ext>
            </a:extLst>
          </p:cNvPr>
          <p:cNvPicPr/>
          <p:nvPr/>
        </p:nvPicPr>
        <p:blipFill>
          <a:blip r:embed="rId2"/>
          <a:stretch/>
        </p:blipFill>
        <p:spPr>
          <a:xfrm>
            <a:off x="652984" y="1955121"/>
            <a:ext cx="8568000" cy="3919680"/>
          </a:xfrm>
          <a:prstGeom prst="rect">
            <a:avLst/>
          </a:prstGeom>
          <a:ln>
            <a:noFill/>
          </a:ln>
        </p:spPr>
      </p:pic>
    </p:spTree>
    <p:extLst>
      <p:ext uri="{BB962C8B-B14F-4D97-AF65-F5344CB8AC3E}">
        <p14:creationId xmlns:p14="http://schemas.microsoft.com/office/powerpoint/2010/main" val="2166108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16"/>
          <p:cNvSpPr/>
          <p:nvPr/>
        </p:nvSpPr>
        <p:spPr>
          <a:xfrm>
            <a:off x="556054" y="1196188"/>
            <a:ext cx="8130746" cy="45242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3600" b="1" i="0" u="none" strike="noStrike" kern="0" cap="none" spc="0" normalizeH="0" baseline="0" noProof="0" dirty="0">
                <a:ln>
                  <a:noFill/>
                </a:ln>
                <a:solidFill>
                  <a:srgbClr val="000000"/>
                </a:solidFill>
                <a:effectLst/>
                <a:uLnTx/>
                <a:uFillTx/>
                <a:latin typeface="Calibri"/>
                <a:ea typeface="Calibri"/>
                <a:cs typeface="Calibri"/>
                <a:sym typeface="Calibri"/>
              </a:rPr>
              <a:t>Puntos Esenciales</a:t>
            </a:r>
            <a:endParaRPr kumimoji="0" sz="3600" b="0" i="0" u="none" strike="noStrike" kern="0" cap="none" spc="0" normalizeH="0" baseline="0" noProof="0" dirty="0">
              <a:ln>
                <a:noFill/>
              </a:ln>
              <a:solidFill>
                <a:srgbClr val="000000"/>
              </a:solidFill>
              <a:effectLst/>
              <a:uLnTx/>
              <a:uFillTx/>
              <a:latin typeface="Arial"/>
              <a:ea typeface="ＭＳ Ｐゴシック"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3600" b="1" i="0" u="none" strike="noStrike" kern="0" cap="none" spc="0" normalizeH="0" baseline="0" noProof="0" dirty="0">
                <a:ln>
                  <a:noFill/>
                </a:ln>
                <a:solidFill>
                  <a:srgbClr val="000000"/>
                </a:solidFill>
                <a:effectLst/>
                <a:uLnTx/>
                <a:uFillTx/>
                <a:latin typeface="Calibri"/>
                <a:ea typeface="Calibri"/>
                <a:cs typeface="Calibri"/>
                <a:sym typeface="Calibri"/>
              </a:rPr>
              <a:t/>
            </a:r>
            <a:br>
              <a:rPr kumimoji="0" lang="es-CL" sz="3600" b="1" i="0" u="none" strike="noStrike" kern="0" cap="none" spc="0" normalizeH="0" baseline="0" noProof="0" dirty="0">
                <a:ln>
                  <a:noFill/>
                </a:ln>
                <a:solidFill>
                  <a:srgbClr val="000000"/>
                </a:solidFill>
                <a:effectLst/>
                <a:uLnTx/>
                <a:uFillTx/>
                <a:latin typeface="Calibri"/>
                <a:ea typeface="Calibri"/>
                <a:cs typeface="Calibri"/>
                <a:sym typeface="Calibri"/>
              </a:rPr>
            </a:br>
            <a:r>
              <a:rPr kumimoji="0" lang="es-CL" sz="3600" b="0" i="0" u="none" strike="noStrike" kern="0" cap="none" spc="0" normalizeH="0" baseline="0" noProof="0" dirty="0">
                <a:ln>
                  <a:noFill/>
                </a:ln>
                <a:solidFill>
                  <a:srgbClr val="0F7CA5"/>
                </a:solidFill>
                <a:effectLst/>
                <a:uLnTx/>
                <a:uFillTx/>
                <a:latin typeface="Merriweather Sans"/>
                <a:ea typeface="Merriweather Sans"/>
                <a:cs typeface="Merriweather Sans"/>
                <a:sym typeface="Merriweather Sans"/>
              </a:rPr>
              <a:t>✓ </a:t>
            </a:r>
            <a:r>
              <a:rPr kumimoji="0" lang="es-CL" sz="3600" b="0" i="0" u="none" strike="noStrike" kern="0" cap="none" spc="0" normalizeH="0" baseline="0" noProof="0" dirty="0">
                <a:ln>
                  <a:noFill/>
                </a:ln>
                <a:solidFill>
                  <a:srgbClr val="000000"/>
                </a:solidFill>
                <a:effectLst/>
                <a:uLnTx/>
                <a:uFillTx/>
                <a:latin typeface="Calibri"/>
                <a:ea typeface="Calibri"/>
                <a:cs typeface="Calibri"/>
                <a:sym typeface="Calibri"/>
              </a:rPr>
              <a:t>Herramienta de Microsoft que proviene de Power Pívot de Excel</a:t>
            </a:r>
          </a:p>
          <a:p>
            <a:pPr lvl="0" defTabSz="914400" fontAlgn="auto">
              <a:spcBef>
                <a:spcPts val="0"/>
              </a:spcBef>
              <a:spcAft>
                <a:spcPts val="0"/>
              </a:spcAft>
              <a:buClr>
                <a:srgbClr val="000000"/>
              </a:buClr>
              <a:defRPr/>
            </a:pPr>
            <a:r>
              <a:rPr lang="es-CL" sz="3600" kern="0" dirty="0">
                <a:solidFill>
                  <a:srgbClr val="0F7CA5"/>
                </a:solidFill>
                <a:latin typeface="Merriweather Sans"/>
                <a:ea typeface="Merriweather Sans"/>
                <a:cs typeface="Merriweather Sans"/>
                <a:sym typeface="Merriweather Sans"/>
              </a:rPr>
              <a:t>✓ </a:t>
            </a:r>
            <a:r>
              <a:rPr lang="es-CL" sz="3600" kern="0" dirty="0">
                <a:solidFill>
                  <a:srgbClr val="000000"/>
                </a:solidFill>
                <a:latin typeface="Calibri"/>
                <a:ea typeface="Calibri"/>
                <a:cs typeface="Calibri"/>
                <a:sym typeface="Calibri"/>
              </a:rPr>
              <a:t>Puede funcionar de modo local o en la Nube</a:t>
            </a:r>
          </a:p>
          <a:p>
            <a:pPr lvl="0" defTabSz="914400" fontAlgn="auto">
              <a:spcBef>
                <a:spcPts val="0"/>
              </a:spcBef>
              <a:spcAft>
                <a:spcPts val="0"/>
              </a:spcAft>
              <a:buClr>
                <a:srgbClr val="000000"/>
              </a:buClr>
              <a:defRPr/>
            </a:pPr>
            <a:r>
              <a:rPr lang="es-CL" sz="3600" kern="0" dirty="0">
                <a:solidFill>
                  <a:srgbClr val="0F7CA5"/>
                </a:solidFill>
                <a:latin typeface="Merriweather Sans"/>
                <a:ea typeface="Merriweather Sans"/>
                <a:cs typeface="Merriweather Sans"/>
                <a:sym typeface="Merriweather Sans"/>
              </a:rPr>
              <a:t>✓ </a:t>
            </a:r>
            <a:r>
              <a:rPr lang="es-CL" sz="3600" kern="0" dirty="0">
                <a:latin typeface="Merriweather Sans"/>
                <a:ea typeface="Merriweather Sans"/>
                <a:cs typeface="Merriweather Sans"/>
                <a:sym typeface="Merriweather Sans"/>
              </a:rPr>
              <a:t>Tiene múltiples opciones de gráficos y reportes</a:t>
            </a:r>
            <a:endParaRPr kumimoji="0" lang="es-CL" sz="3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 name="1 Marcador de número de diapositiva">
            <a:extLst>
              <a:ext uri="{FF2B5EF4-FFF2-40B4-BE49-F238E27FC236}">
                <a16:creationId xmlns:a16="http://schemas.microsoft.com/office/drawing/2014/main" id="{C51A42CB-F961-4CF5-9BB3-5C46ED962909}"/>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20</a:t>
            </a:r>
          </a:p>
        </p:txBody>
      </p:sp>
      <p:sp>
        <p:nvSpPr>
          <p:cNvPr id="6" name="Google Shape;169;p3">
            <a:extLst>
              <a:ext uri="{FF2B5EF4-FFF2-40B4-BE49-F238E27FC236}">
                <a16:creationId xmlns:a16="http://schemas.microsoft.com/office/drawing/2014/main" id="{904516C6-CCC8-495C-B8A9-C9DCF2268E37}"/>
              </a:ext>
            </a:extLst>
          </p:cNvPr>
          <p:cNvSpPr txBox="1"/>
          <p:nvPr/>
        </p:nvSpPr>
        <p:spPr>
          <a:xfrm>
            <a:off x="534573" y="388286"/>
            <a:ext cx="8065345" cy="646290"/>
          </a:xfrm>
          <a:prstGeom prst="rect">
            <a:avLst/>
          </a:prstGeom>
          <a:noFill/>
          <a:ln>
            <a:noFill/>
          </a:ln>
        </p:spPr>
        <p:txBody>
          <a:bodyPr spcFirstLastPara="1" wrap="square" lIns="91425" tIns="45700" rIns="91425" bIns="45700" anchor="t" anchorCtr="0">
            <a:spAutoFit/>
          </a:bodyPr>
          <a:lstStyle/>
          <a:p>
            <a:pPr algn="r"/>
            <a:r>
              <a:rPr lang="es-ES" sz="3600" b="1" dirty="0">
                <a:solidFill>
                  <a:srgbClr val="FFFFFF"/>
                </a:solidFill>
                <a:latin typeface="Calibri" panose="020F0502020204030204" pitchFamily="34" charset="0"/>
                <a:ea typeface="Candara"/>
                <a:cs typeface="Calibri" panose="020F0502020204030204" pitchFamily="34" charset="0"/>
                <a:sym typeface="Candara"/>
              </a:rPr>
              <a:t>Presentación de Power BI</a:t>
            </a:r>
          </a:p>
        </p:txBody>
      </p:sp>
    </p:spTree>
    <p:extLst>
      <p:ext uri="{BB962C8B-B14F-4D97-AF65-F5344CB8AC3E}">
        <p14:creationId xmlns:p14="http://schemas.microsoft.com/office/powerpoint/2010/main" val="2355771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142511" y="497262"/>
            <a:ext cx="4459267" cy="523220"/>
          </a:xfrm>
          <a:prstGeom prst="rect">
            <a:avLst/>
          </a:prstGeom>
        </p:spPr>
        <p:txBody>
          <a:bodyPr wrap="square">
            <a:spAutoFit/>
          </a:bodyPr>
          <a:lstStyle/>
          <a:p>
            <a:pPr algn="ctr"/>
            <a:r>
              <a:rPr lang="es-CL" sz="2800" b="1" dirty="0">
                <a:solidFill>
                  <a:schemeClr val="bg1"/>
                </a:solidFill>
              </a:rPr>
              <a:t>Entonces … en resumen</a:t>
            </a:r>
          </a:p>
        </p:txBody>
      </p:sp>
      <p:pic>
        <p:nvPicPr>
          <p:cNvPr id="5"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439" r="5892"/>
          <a:stretch/>
        </p:blipFill>
        <p:spPr>
          <a:xfrm>
            <a:off x="2699794" y="4341674"/>
            <a:ext cx="6453041" cy="2516326"/>
          </a:xfrm>
          <a:prstGeom prst="rect">
            <a:avLst/>
          </a:prstGeom>
        </p:spPr>
      </p:pic>
      <p:sp>
        <p:nvSpPr>
          <p:cNvPr id="7" name="Rounded Rectangular Callout 4"/>
          <p:cNvSpPr/>
          <p:nvPr/>
        </p:nvSpPr>
        <p:spPr>
          <a:xfrm>
            <a:off x="1363485" y="1640566"/>
            <a:ext cx="7056784" cy="2245635"/>
          </a:xfrm>
          <a:prstGeom prst="wedgeRoundRectCallout">
            <a:avLst>
              <a:gd name="adj1" fmla="val 26050"/>
              <a:gd name="adj2" fmla="val 82409"/>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CL" sz="2800" dirty="0">
                <a:latin typeface="Andy" panose="03080602030302030203" pitchFamily="66" charset="0"/>
                <a:cs typeface="Aharoni" panose="02010803020104030203" pitchFamily="2" charset="-79"/>
              </a:rPr>
              <a:t>¿Qué hemos aprendido?</a:t>
            </a:r>
          </a:p>
          <a:p>
            <a:pPr algn="ctr"/>
            <a:r>
              <a:rPr lang="es-ES" sz="2800" dirty="0">
                <a:latin typeface="Andy" panose="03080602030302030203" pitchFamily="66" charset="0"/>
                <a:cs typeface="Aharoni" panose="02010803020104030203" pitchFamily="2" charset="-79"/>
              </a:rPr>
              <a:t>¿Qué dudas quedaron?</a:t>
            </a:r>
          </a:p>
          <a:p>
            <a:pPr algn="ctr"/>
            <a:r>
              <a:rPr lang="es-ES" sz="2800" dirty="0">
                <a:latin typeface="Andy" panose="03080602030302030203" pitchFamily="66" charset="0"/>
                <a:cs typeface="Aharoni" panose="02010803020104030203" pitchFamily="2" charset="-79"/>
              </a:rPr>
              <a:t>¿Qué viene ahora?</a:t>
            </a:r>
            <a:endParaRPr lang="es-CL" sz="2800" dirty="0">
              <a:latin typeface="Andy" panose="03080602030302030203" pitchFamily="66" charset="0"/>
              <a:cs typeface="Aharoni" panose="02010803020104030203" pitchFamily="2" charset="-79"/>
            </a:endParaRPr>
          </a:p>
        </p:txBody>
      </p:sp>
      <p:sp>
        <p:nvSpPr>
          <p:cNvPr id="6" name="1 Marcador de número de diapositiva"/>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algn="r"/>
            <a:r>
              <a:rPr lang="es-ES_tradnl" sz="1200" dirty="0">
                <a:latin typeface="Calibri" panose="020F0502020204030204" pitchFamily="34" charset="0"/>
                <a:cs typeface="Calibri" panose="020F0502020204030204" pitchFamily="34" charset="0"/>
              </a:rPr>
              <a:t>21</a:t>
            </a:r>
          </a:p>
        </p:txBody>
      </p:sp>
    </p:spTree>
    <p:extLst>
      <p:ext uri="{BB962C8B-B14F-4D97-AF65-F5344CB8AC3E}">
        <p14:creationId xmlns:p14="http://schemas.microsoft.com/office/powerpoint/2010/main" val="35295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7" name="object 7"/>
          <p:cNvSpPr txBox="1"/>
          <p:nvPr/>
        </p:nvSpPr>
        <p:spPr>
          <a:xfrm>
            <a:off x="5568188" y="2148966"/>
            <a:ext cx="2808605" cy="574040"/>
          </a:xfrm>
          <a:prstGeom prst="rect">
            <a:avLst/>
          </a:prstGeom>
        </p:spPr>
        <p:txBody>
          <a:bodyPr vert="horz" wrap="square" lIns="0" tIns="12700" rIns="0" bIns="0" rtlCol="0">
            <a:spAutoFit/>
          </a:bodyPr>
          <a:lstStyle/>
          <a:p>
            <a:pPr marL="12700">
              <a:lnSpc>
                <a:spcPct val="100000"/>
              </a:lnSpc>
              <a:spcBef>
                <a:spcPts val="100"/>
              </a:spcBef>
            </a:pPr>
            <a:r>
              <a:rPr sz="1200" b="1" i="1" dirty="0">
                <a:solidFill>
                  <a:srgbClr val="FFFFFF"/>
                </a:solidFill>
                <a:latin typeface="Trebuchet MS"/>
                <a:cs typeface="Trebuchet MS"/>
              </a:rPr>
              <a:t>- </a:t>
            </a:r>
            <a:r>
              <a:rPr sz="1200" b="1" i="1" spc="-5" dirty="0">
                <a:solidFill>
                  <a:srgbClr val="FFFFFF"/>
                </a:solidFill>
                <a:latin typeface="Trebuchet MS"/>
                <a:cs typeface="Trebuchet MS"/>
              </a:rPr>
              <a:t>SURGE </a:t>
            </a:r>
            <a:r>
              <a:rPr sz="1200" b="1" i="1" dirty="0">
                <a:solidFill>
                  <a:srgbClr val="FFFFFF"/>
                </a:solidFill>
                <a:latin typeface="Trebuchet MS"/>
                <a:cs typeface="Trebuchet MS"/>
              </a:rPr>
              <a:t>A </a:t>
            </a:r>
            <a:r>
              <a:rPr sz="1200" b="1" i="1" spc="-40" dirty="0">
                <a:solidFill>
                  <a:srgbClr val="FFFFFF"/>
                </a:solidFill>
                <a:latin typeface="Trebuchet MS"/>
                <a:cs typeface="Trebuchet MS"/>
              </a:rPr>
              <a:t>PARTIR </a:t>
            </a:r>
            <a:r>
              <a:rPr sz="1200" b="1" i="1" spc="-5" dirty="0">
                <a:solidFill>
                  <a:srgbClr val="FFFFFF"/>
                </a:solidFill>
                <a:latin typeface="Trebuchet MS"/>
                <a:cs typeface="Trebuchet MS"/>
              </a:rPr>
              <a:t>DE </a:t>
            </a:r>
            <a:r>
              <a:rPr sz="1200" b="1" i="1" spc="-10" dirty="0">
                <a:solidFill>
                  <a:srgbClr val="FFFFFF"/>
                </a:solidFill>
                <a:latin typeface="Trebuchet MS"/>
                <a:cs typeface="Trebuchet MS"/>
              </a:rPr>
              <a:t>EXPERIENCIA</a:t>
            </a:r>
            <a:r>
              <a:rPr sz="1200" b="1" i="1" spc="-80" dirty="0">
                <a:solidFill>
                  <a:srgbClr val="FFFFFF"/>
                </a:solidFill>
                <a:latin typeface="Trebuchet MS"/>
                <a:cs typeface="Trebuchet MS"/>
              </a:rPr>
              <a:t> </a:t>
            </a:r>
            <a:r>
              <a:rPr sz="1200" b="1" i="1" spc="-5" dirty="0">
                <a:solidFill>
                  <a:srgbClr val="FFFFFF"/>
                </a:solidFill>
                <a:latin typeface="Trebuchet MS"/>
                <a:cs typeface="Trebuchet MS"/>
              </a:rPr>
              <a:t>CON</a:t>
            </a:r>
            <a:endParaRPr sz="1200">
              <a:latin typeface="Trebuchet MS"/>
              <a:cs typeface="Trebuchet MS"/>
            </a:endParaRPr>
          </a:p>
          <a:p>
            <a:pPr marL="12700" marR="146050" indent="914400">
              <a:lnSpc>
                <a:spcPct val="100000"/>
              </a:lnSpc>
            </a:pPr>
            <a:r>
              <a:rPr sz="1200" b="1" i="1" spc="-5" dirty="0">
                <a:solidFill>
                  <a:srgbClr val="FFFFFF"/>
                </a:solidFill>
                <a:latin typeface="Trebuchet MS"/>
                <a:cs typeface="Trebuchet MS"/>
              </a:rPr>
              <a:t>EXCEL </a:t>
            </a:r>
            <a:r>
              <a:rPr sz="1200" b="1" i="1" dirty="0">
                <a:solidFill>
                  <a:srgbClr val="FFFFFF"/>
                </a:solidFill>
                <a:latin typeface="Trebuchet MS"/>
                <a:cs typeface="Trebuchet MS"/>
              </a:rPr>
              <a:t>/ </a:t>
            </a:r>
            <a:r>
              <a:rPr sz="1200" b="1" i="1" spc="-5" dirty="0">
                <a:solidFill>
                  <a:srgbClr val="FFFFFF"/>
                </a:solidFill>
                <a:latin typeface="Trebuchet MS"/>
                <a:cs typeface="Trebuchet MS"/>
              </a:rPr>
              <a:t>POWER PIVOT</a:t>
            </a:r>
            <a:r>
              <a:rPr sz="1200" b="1" i="1" spc="-85" dirty="0">
                <a:solidFill>
                  <a:srgbClr val="FFFFFF"/>
                </a:solidFill>
                <a:latin typeface="Trebuchet MS"/>
                <a:cs typeface="Trebuchet MS"/>
              </a:rPr>
              <a:t> </a:t>
            </a:r>
            <a:r>
              <a:rPr sz="1200" b="1" i="1" dirty="0">
                <a:solidFill>
                  <a:srgbClr val="FFFFFF"/>
                </a:solidFill>
                <a:latin typeface="Trebuchet MS"/>
                <a:cs typeface="Trebuchet MS"/>
              </a:rPr>
              <a:t>/  </a:t>
            </a:r>
            <a:r>
              <a:rPr sz="1200" b="1" i="1" spc="-5" dirty="0">
                <a:solidFill>
                  <a:srgbClr val="FFFFFF"/>
                </a:solidFill>
                <a:latin typeface="Trebuchet MS"/>
                <a:cs typeface="Trebuchet MS"/>
              </a:rPr>
              <a:t>POWER VIEW</a:t>
            </a:r>
            <a:endParaRPr sz="1200">
              <a:latin typeface="Trebuchet MS"/>
              <a:cs typeface="Trebuchet MS"/>
            </a:endParaRPr>
          </a:p>
        </p:txBody>
      </p:sp>
      <p:sp>
        <p:nvSpPr>
          <p:cNvPr id="8" name="object 8"/>
          <p:cNvSpPr txBox="1"/>
          <p:nvPr/>
        </p:nvSpPr>
        <p:spPr>
          <a:xfrm>
            <a:off x="5547105" y="3007614"/>
            <a:ext cx="3489960" cy="2518638"/>
          </a:xfrm>
          <a:prstGeom prst="rect">
            <a:avLst/>
          </a:prstGeom>
        </p:spPr>
        <p:txBody>
          <a:bodyPr vert="horz" wrap="square" lIns="0" tIns="12700" rIns="0" bIns="0" rtlCol="0">
            <a:spAutoFit/>
          </a:bodyPr>
          <a:lstStyle/>
          <a:p>
            <a:pPr marL="33655">
              <a:lnSpc>
                <a:spcPct val="100000"/>
              </a:lnSpc>
              <a:spcBef>
                <a:spcPts val="100"/>
              </a:spcBef>
            </a:pPr>
            <a:r>
              <a:rPr sz="1200" dirty="0">
                <a:latin typeface="Trebuchet MS"/>
                <a:cs typeface="Trebuchet MS"/>
              </a:rPr>
              <a:t>- </a:t>
            </a:r>
            <a:r>
              <a:rPr sz="1200" b="1" i="1" spc="-5" dirty="0">
                <a:latin typeface="Trebuchet MS"/>
                <a:cs typeface="Trebuchet MS"/>
              </a:rPr>
              <a:t>PERMITE CREAR </a:t>
            </a:r>
            <a:r>
              <a:rPr sz="1200" b="1" i="1" spc="-25" dirty="0">
                <a:latin typeface="Trebuchet MS"/>
                <a:cs typeface="Trebuchet MS"/>
              </a:rPr>
              <a:t>PANELES </a:t>
            </a:r>
            <a:r>
              <a:rPr sz="1200" b="1" i="1" dirty="0">
                <a:latin typeface="Trebuchet MS"/>
                <a:cs typeface="Trebuchet MS"/>
              </a:rPr>
              <a:t>Y</a:t>
            </a:r>
            <a:r>
              <a:rPr sz="1200" b="1" i="1" spc="-160" dirty="0">
                <a:latin typeface="Trebuchet MS"/>
                <a:cs typeface="Trebuchet MS"/>
              </a:rPr>
              <a:t> </a:t>
            </a:r>
            <a:r>
              <a:rPr sz="1200" b="1" i="1" spc="-20" dirty="0">
                <a:latin typeface="Trebuchet MS"/>
                <a:cs typeface="Trebuchet MS"/>
              </a:rPr>
              <a:t>REPORTES</a:t>
            </a:r>
            <a:endParaRPr sz="1200" dirty="0">
              <a:latin typeface="Trebuchet MS"/>
              <a:cs typeface="Trebuchet MS"/>
            </a:endParaRPr>
          </a:p>
          <a:p>
            <a:pPr marL="948055">
              <a:lnSpc>
                <a:spcPct val="100000"/>
              </a:lnSpc>
            </a:pPr>
            <a:r>
              <a:rPr sz="1200" b="1" i="1" spc="-5" dirty="0">
                <a:latin typeface="Trebuchet MS"/>
                <a:cs typeface="Trebuchet MS"/>
              </a:rPr>
              <a:t>INTUITIVOS CON</a:t>
            </a:r>
            <a:r>
              <a:rPr sz="1200" b="1" i="1" dirty="0">
                <a:latin typeface="Trebuchet MS"/>
                <a:cs typeface="Trebuchet MS"/>
              </a:rPr>
              <a:t> </a:t>
            </a:r>
            <a:r>
              <a:rPr sz="1200" b="1" i="1" spc="-15" dirty="0">
                <a:latin typeface="Trebuchet MS"/>
                <a:cs typeface="Trebuchet MS"/>
              </a:rPr>
              <a:t>MOVIMIENTOS</a:t>
            </a:r>
            <a:endParaRPr sz="1200" dirty="0">
              <a:latin typeface="Trebuchet MS"/>
              <a:cs typeface="Trebuchet MS"/>
            </a:endParaRPr>
          </a:p>
          <a:p>
            <a:pPr marL="33655">
              <a:lnSpc>
                <a:spcPct val="100000"/>
              </a:lnSpc>
            </a:pPr>
            <a:r>
              <a:rPr sz="1200" b="1" i="1" spc="-5" dirty="0">
                <a:latin typeface="Trebuchet MS"/>
                <a:cs typeface="Trebuchet MS"/>
              </a:rPr>
              <a:t>SIMPLES</a:t>
            </a:r>
            <a:endParaRPr sz="1200" dirty="0">
              <a:latin typeface="Trebuchet MS"/>
              <a:cs typeface="Trebuchet MS"/>
            </a:endParaRPr>
          </a:p>
          <a:p>
            <a:pPr>
              <a:lnSpc>
                <a:spcPct val="100000"/>
              </a:lnSpc>
            </a:pPr>
            <a:endParaRPr sz="1400" dirty="0">
              <a:latin typeface="Trebuchet MS"/>
              <a:cs typeface="Trebuchet MS"/>
            </a:endParaRPr>
          </a:p>
          <a:p>
            <a:pPr marL="135890" indent="-102235">
              <a:lnSpc>
                <a:spcPct val="100000"/>
              </a:lnSpc>
              <a:spcBef>
                <a:spcPts val="975"/>
              </a:spcBef>
              <a:buChar char="-"/>
              <a:tabLst>
                <a:tab pos="135890" algn="l"/>
              </a:tabLst>
            </a:pPr>
            <a:r>
              <a:rPr sz="1200" b="1" i="1" spc="-5" dirty="0">
                <a:latin typeface="Trebuchet MS"/>
                <a:cs typeface="Trebuchet MS"/>
              </a:rPr>
              <a:t>HECHO DESDE CERO, EN LA</a:t>
            </a:r>
            <a:r>
              <a:rPr sz="1200" b="1" i="1" spc="-35" dirty="0">
                <a:latin typeface="Trebuchet MS"/>
                <a:cs typeface="Trebuchet MS"/>
              </a:rPr>
              <a:t> </a:t>
            </a:r>
            <a:r>
              <a:rPr sz="1200" b="1" i="1" spc="-5" dirty="0">
                <a:latin typeface="Trebuchet MS"/>
                <a:cs typeface="Trebuchet MS"/>
              </a:rPr>
              <a:t>NUBE</a:t>
            </a:r>
            <a:endParaRPr sz="1200" dirty="0">
              <a:latin typeface="Trebuchet MS"/>
              <a:cs typeface="Trebuchet MS"/>
            </a:endParaRPr>
          </a:p>
          <a:p>
            <a:pPr>
              <a:lnSpc>
                <a:spcPct val="100000"/>
              </a:lnSpc>
              <a:buClr>
                <a:srgbClr val="FFFFFF"/>
              </a:buClr>
              <a:buFont typeface="Trebuchet MS"/>
              <a:buChar char="-"/>
            </a:pPr>
            <a:endParaRPr sz="1400" dirty="0">
              <a:latin typeface="Trebuchet MS"/>
              <a:cs typeface="Trebuchet MS"/>
            </a:endParaRPr>
          </a:p>
          <a:p>
            <a:pPr marL="114935" marR="5080" indent="-114935">
              <a:lnSpc>
                <a:spcPct val="100000"/>
              </a:lnSpc>
              <a:spcBef>
                <a:spcPts val="1225"/>
              </a:spcBef>
              <a:buChar char="-"/>
              <a:tabLst>
                <a:tab pos="114935" algn="l"/>
              </a:tabLst>
            </a:pPr>
            <a:r>
              <a:rPr sz="1200" b="1" i="1" spc="-30" dirty="0">
                <a:latin typeface="Trebuchet MS"/>
                <a:cs typeface="Trebuchet MS"/>
              </a:rPr>
              <a:t>CAPAZ </a:t>
            </a:r>
            <a:r>
              <a:rPr sz="1200" b="1" i="1" spc="-5" dirty="0">
                <a:latin typeface="Trebuchet MS"/>
                <a:cs typeface="Trebuchet MS"/>
              </a:rPr>
              <a:t>DE MANEJAR FUENTES DE INFORMACIÓN  EN LA NUBE </a:t>
            </a:r>
            <a:r>
              <a:rPr sz="1200" b="1" i="1" dirty="0">
                <a:latin typeface="Trebuchet MS"/>
                <a:cs typeface="Trebuchet MS"/>
              </a:rPr>
              <a:t>U </a:t>
            </a:r>
            <a:r>
              <a:rPr sz="1200" b="1" i="1" spc="-5" dirty="0">
                <a:latin typeface="Trebuchet MS"/>
                <a:cs typeface="Trebuchet MS"/>
              </a:rPr>
              <a:t>ON</a:t>
            </a:r>
            <a:r>
              <a:rPr sz="1200" b="1" i="1" spc="-60" dirty="0">
                <a:latin typeface="Trebuchet MS"/>
                <a:cs typeface="Trebuchet MS"/>
              </a:rPr>
              <a:t> </a:t>
            </a:r>
            <a:r>
              <a:rPr sz="1200" b="1" i="1" spc="-5" dirty="0">
                <a:latin typeface="Trebuchet MS"/>
                <a:cs typeface="Trebuchet MS"/>
              </a:rPr>
              <a:t>PREMISES</a:t>
            </a:r>
            <a:endParaRPr sz="1200" dirty="0">
              <a:latin typeface="Trebuchet MS"/>
              <a:cs typeface="Trebuchet MS"/>
            </a:endParaRPr>
          </a:p>
          <a:p>
            <a:pPr>
              <a:lnSpc>
                <a:spcPct val="100000"/>
              </a:lnSpc>
              <a:spcBef>
                <a:spcPts val="30"/>
              </a:spcBef>
            </a:pPr>
            <a:endParaRPr sz="2050" dirty="0">
              <a:latin typeface="Trebuchet MS"/>
              <a:cs typeface="Trebuchet MS"/>
            </a:endParaRPr>
          </a:p>
          <a:p>
            <a:pPr marL="548005" marR="130175" indent="-457200">
              <a:lnSpc>
                <a:spcPct val="100000"/>
              </a:lnSpc>
            </a:pPr>
            <a:r>
              <a:rPr sz="1200" dirty="0">
                <a:latin typeface="Trebuchet MS"/>
                <a:cs typeface="Trebuchet MS"/>
              </a:rPr>
              <a:t>- </a:t>
            </a:r>
            <a:r>
              <a:rPr sz="1200" b="1" i="1" spc="-20" dirty="0">
                <a:latin typeface="Trebuchet MS"/>
                <a:cs typeface="Trebuchet MS"/>
              </a:rPr>
              <a:t>CONECTADO </a:t>
            </a:r>
            <a:r>
              <a:rPr sz="1200" b="1" i="1" spc="-5" dirty="0">
                <a:latin typeface="Trebuchet MS"/>
                <a:cs typeface="Trebuchet MS"/>
              </a:rPr>
              <a:t>DESDE CUALQUIER DIPOSITIVO  (IPad, IPhone, </a:t>
            </a:r>
            <a:r>
              <a:rPr sz="1200" b="1" i="1" spc="-10" dirty="0">
                <a:latin typeface="Trebuchet MS"/>
                <a:cs typeface="Trebuchet MS"/>
              </a:rPr>
              <a:t>Windows </a:t>
            </a:r>
            <a:r>
              <a:rPr sz="1200" b="1" i="1" dirty="0">
                <a:latin typeface="Trebuchet MS"/>
                <a:cs typeface="Trebuchet MS"/>
              </a:rPr>
              <a:t>y</a:t>
            </a:r>
            <a:r>
              <a:rPr sz="1200" b="1" i="1" spc="-35" dirty="0">
                <a:latin typeface="Trebuchet MS"/>
                <a:cs typeface="Trebuchet MS"/>
              </a:rPr>
              <a:t> </a:t>
            </a:r>
            <a:r>
              <a:rPr sz="1200" b="1" i="1" spc="-5" dirty="0">
                <a:latin typeface="Trebuchet MS"/>
                <a:cs typeface="Trebuchet MS"/>
              </a:rPr>
              <a:t>Android)</a:t>
            </a:r>
            <a:endParaRPr sz="1200" dirty="0">
              <a:latin typeface="Trebuchet MS"/>
              <a:cs typeface="Trebuchet MS"/>
            </a:endParaRPr>
          </a:p>
        </p:txBody>
      </p:sp>
      <p:sp>
        <p:nvSpPr>
          <p:cNvPr id="9" name="object 9"/>
          <p:cNvSpPr/>
          <p:nvPr/>
        </p:nvSpPr>
        <p:spPr>
          <a:xfrm>
            <a:off x="74676" y="3563111"/>
            <a:ext cx="7368540" cy="3038856"/>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330200" y="2139822"/>
            <a:ext cx="4545330"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Trebuchet MS"/>
                <a:cs typeface="Trebuchet MS"/>
              </a:rPr>
              <a:t>Servicio </a:t>
            </a:r>
            <a:r>
              <a:rPr sz="1800" dirty="0">
                <a:latin typeface="Trebuchet MS"/>
                <a:cs typeface="Trebuchet MS"/>
              </a:rPr>
              <a:t>de </a:t>
            </a:r>
            <a:r>
              <a:rPr sz="1800" spc="-5" dirty="0">
                <a:latin typeface="Trebuchet MS"/>
                <a:cs typeface="Trebuchet MS"/>
              </a:rPr>
              <a:t>análisis </a:t>
            </a:r>
            <a:r>
              <a:rPr sz="1800" dirty="0">
                <a:latin typeface="Trebuchet MS"/>
                <a:cs typeface="Trebuchet MS"/>
              </a:rPr>
              <a:t>de </a:t>
            </a:r>
            <a:r>
              <a:rPr sz="1800" spc="-5" dirty="0">
                <a:latin typeface="Trebuchet MS"/>
                <a:cs typeface="Trebuchet MS"/>
              </a:rPr>
              <a:t>negocio basado en </a:t>
            </a:r>
            <a:r>
              <a:rPr sz="1800" dirty="0">
                <a:latin typeface="Trebuchet MS"/>
                <a:cs typeface="Trebuchet MS"/>
              </a:rPr>
              <a:t>la  </a:t>
            </a:r>
            <a:r>
              <a:rPr sz="1800" spc="-5" dirty="0">
                <a:latin typeface="Trebuchet MS"/>
                <a:cs typeface="Trebuchet MS"/>
              </a:rPr>
              <a:t>nube que proporciona </a:t>
            </a:r>
            <a:r>
              <a:rPr sz="1800" dirty="0">
                <a:latin typeface="Trebuchet MS"/>
                <a:cs typeface="Trebuchet MS"/>
              </a:rPr>
              <a:t>una </a:t>
            </a:r>
            <a:r>
              <a:rPr sz="1800" spc="-5" dirty="0">
                <a:latin typeface="Trebuchet MS"/>
                <a:cs typeface="Trebuchet MS"/>
              </a:rPr>
              <a:t>vista </a:t>
            </a:r>
            <a:r>
              <a:rPr sz="1800" dirty="0">
                <a:latin typeface="Trebuchet MS"/>
                <a:cs typeface="Trebuchet MS"/>
              </a:rPr>
              <a:t>de </a:t>
            </a:r>
            <a:r>
              <a:rPr sz="1800" spc="-5" dirty="0">
                <a:latin typeface="Trebuchet MS"/>
                <a:cs typeface="Trebuchet MS"/>
              </a:rPr>
              <a:t>los datos  más </a:t>
            </a:r>
            <a:r>
              <a:rPr sz="1800" spc="-10" dirty="0">
                <a:latin typeface="Trebuchet MS"/>
                <a:cs typeface="Trebuchet MS"/>
              </a:rPr>
              <a:t>críticos </a:t>
            </a:r>
            <a:r>
              <a:rPr sz="1800" spc="-5" dirty="0">
                <a:latin typeface="Trebuchet MS"/>
                <a:cs typeface="Trebuchet MS"/>
              </a:rPr>
              <a:t>del</a:t>
            </a:r>
            <a:r>
              <a:rPr sz="1800" spc="-10" dirty="0">
                <a:latin typeface="Trebuchet MS"/>
                <a:cs typeface="Trebuchet MS"/>
              </a:rPr>
              <a:t> negocio</a:t>
            </a:r>
            <a:endParaRPr sz="1800" dirty="0">
              <a:latin typeface="Trebuchet MS"/>
              <a:cs typeface="Trebuchet MS"/>
            </a:endParaRPr>
          </a:p>
        </p:txBody>
      </p:sp>
      <p:sp>
        <p:nvSpPr>
          <p:cNvPr id="12" name="1 Marcador de número de diapositiva">
            <a:extLst>
              <a:ext uri="{FF2B5EF4-FFF2-40B4-BE49-F238E27FC236}">
                <a16:creationId xmlns:a16="http://schemas.microsoft.com/office/drawing/2014/main" id="{47D653B2-1F89-4A97-9D8B-6F742D295B53}"/>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grpSp>
        <p:nvGrpSpPr>
          <p:cNvPr id="11" name="object 2">
            <a:extLst>
              <a:ext uri="{FF2B5EF4-FFF2-40B4-BE49-F238E27FC236}">
                <a16:creationId xmlns:a16="http://schemas.microsoft.com/office/drawing/2014/main" id="{E6E35F52-B524-4451-AF48-DAEC6C0B982A}"/>
              </a:ext>
            </a:extLst>
          </p:cNvPr>
          <p:cNvGrpSpPr/>
          <p:nvPr/>
        </p:nvGrpSpPr>
        <p:grpSpPr>
          <a:xfrm>
            <a:off x="0" y="1953767"/>
            <a:ext cx="9144000" cy="2950463"/>
            <a:chOff x="0" y="1953767"/>
            <a:chExt cx="9144000" cy="2950463"/>
          </a:xfrm>
        </p:grpSpPr>
        <p:sp>
          <p:nvSpPr>
            <p:cNvPr id="13" name="object 3">
              <a:extLst>
                <a:ext uri="{FF2B5EF4-FFF2-40B4-BE49-F238E27FC236}">
                  <a16:creationId xmlns:a16="http://schemas.microsoft.com/office/drawing/2014/main" id="{A79D759D-FA63-4CD1-BA05-F6BC8E9EA23A}"/>
                </a:ext>
              </a:extLst>
            </p:cNvPr>
            <p:cNvSpPr/>
            <p:nvPr/>
          </p:nvSpPr>
          <p:spPr>
            <a:xfrm>
              <a:off x="7717535" y="1973580"/>
              <a:ext cx="1426463" cy="143255"/>
            </a:xfrm>
            <a:prstGeom prst="rect">
              <a:avLst/>
            </a:prstGeom>
            <a:blipFill>
              <a:blip r:embed="rId2" cstate="print"/>
              <a:stretch>
                <a:fillRect/>
              </a:stretch>
            </a:blipFill>
          </p:spPr>
          <p:txBody>
            <a:bodyPr wrap="square" lIns="0" tIns="0" rIns="0" bIns="0" rtlCol="0"/>
            <a:lstStyle/>
            <a:p>
              <a:endParaRPr/>
            </a:p>
          </p:txBody>
        </p:sp>
        <p:sp>
          <p:nvSpPr>
            <p:cNvPr id="14" name="object 5">
              <a:extLst>
                <a:ext uri="{FF2B5EF4-FFF2-40B4-BE49-F238E27FC236}">
                  <a16:creationId xmlns:a16="http://schemas.microsoft.com/office/drawing/2014/main" id="{DCC881FE-2DD8-441F-89FF-AA1C547A10E9}"/>
                </a:ext>
              </a:extLst>
            </p:cNvPr>
            <p:cNvSpPr/>
            <p:nvPr/>
          </p:nvSpPr>
          <p:spPr>
            <a:xfrm>
              <a:off x="0" y="1953767"/>
              <a:ext cx="9144000" cy="2950463"/>
            </a:xfrm>
            <a:prstGeom prst="rect">
              <a:avLst/>
            </a:prstGeom>
            <a:blipFill>
              <a:blip r:embed="rId3" cstate="print"/>
              <a:stretch>
                <a:fillRect/>
              </a:stretch>
            </a:blipFill>
          </p:spPr>
          <p:txBody>
            <a:bodyPr wrap="square" lIns="0" tIns="0" rIns="0" bIns="0" rtlCol="0"/>
            <a:lstStyle/>
            <a:p>
              <a:endParaRPr/>
            </a:p>
          </p:txBody>
        </p:sp>
      </p:grpSp>
      <p:sp>
        <p:nvSpPr>
          <p:cNvPr id="15" name="object 6">
            <a:extLst>
              <a:ext uri="{FF2B5EF4-FFF2-40B4-BE49-F238E27FC236}">
                <a16:creationId xmlns:a16="http://schemas.microsoft.com/office/drawing/2014/main" id="{71675070-F52E-4609-BACD-F5396A705868}"/>
              </a:ext>
            </a:extLst>
          </p:cNvPr>
          <p:cNvSpPr txBox="1">
            <a:spLocks/>
          </p:cNvSpPr>
          <p:nvPr/>
        </p:nvSpPr>
        <p:spPr>
          <a:xfrm>
            <a:off x="562708" y="1223686"/>
            <a:ext cx="3484563" cy="579646"/>
          </a:xfrm>
          <a:prstGeom prst="rect">
            <a:avLst/>
          </a:prstGeom>
          <a:noFill/>
          <a:ln>
            <a:noFill/>
          </a:ln>
        </p:spPr>
        <p:txBody>
          <a:bodyPr spcFirstLastPara="1" vert="horz" wrap="square" lIns="0" tIns="12700" rIns="0" bIns="0" rtlCol="0"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dirty="0">
                <a:solidFill>
                  <a:schemeClr val="tx1"/>
                </a:solidFill>
              </a:rPr>
              <a:t>Suite de</a:t>
            </a:r>
            <a:r>
              <a:rPr lang="es-CL" sz="3600" kern="0" spc="-5" dirty="0">
                <a:solidFill>
                  <a:schemeClr val="tx1"/>
                </a:solidFill>
              </a:rPr>
              <a:t> </a:t>
            </a:r>
            <a:r>
              <a:rPr lang="es-CL" sz="3600" kern="0" spc="-35" dirty="0">
                <a:solidFill>
                  <a:schemeClr val="tx1"/>
                </a:solidFill>
              </a:rPr>
              <a:t>Power</a:t>
            </a:r>
            <a:r>
              <a:rPr lang="es-CL" sz="3600" kern="0" spc="-70" dirty="0">
                <a:solidFill>
                  <a:schemeClr val="tx1"/>
                </a:solidFill>
              </a:rPr>
              <a:t> </a:t>
            </a:r>
            <a:r>
              <a:rPr lang="es-CL" sz="3600" kern="0" dirty="0">
                <a:solidFill>
                  <a:schemeClr val="tx1"/>
                </a:solidFill>
              </a:rPr>
              <a:t>BI</a:t>
            </a:r>
          </a:p>
        </p:txBody>
      </p:sp>
      <p:sp>
        <p:nvSpPr>
          <p:cNvPr id="16" name="1 Marcador de número de diapositiva">
            <a:extLst>
              <a:ext uri="{FF2B5EF4-FFF2-40B4-BE49-F238E27FC236}">
                <a16:creationId xmlns:a16="http://schemas.microsoft.com/office/drawing/2014/main" id="{EE2E38D1-CFEC-4F61-8A36-7843E20802A8}"/>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4</a:t>
            </a:r>
          </a:p>
        </p:txBody>
      </p:sp>
    </p:spTree>
    <p:extLst>
      <p:ext uri="{BB962C8B-B14F-4D97-AF65-F5344CB8AC3E}">
        <p14:creationId xmlns:p14="http://schemas.microsoft.com/office/powerpoint/2010/main" val="94746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8" name="object 5">
            <a:extLst>
              <a:ext uri="{FF2B5EF4-FFF2-40B4-BE49-F238E27FC236}">
                <a16:creationId xmlns:a16="http://schemas.microsoft.com/office/drawing/2014/main" id="{1A70D9CC-A86F-453A-A116-D249F49E2D8E}"/>
              </a:ext>
            </a:extLst>
          </p:cNvPr>
          <p:cNvSpPr txBox="1">
            <a:spLocks/>
          </p:cNvSpPr>
          <p:nvPr/>
        </p:nvSpPr>
        <p:spPr>
          <a:xfrm>
            <a:off x="225958" y="1088749"/>
            <a:ext cx="4180840"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dirty="0">
                <a:latin typeface="Calibri" panose="020F0502020204030204" pitchFamily="34" charset="0"/>
                <a:cs typeface="Calibri" panose="020F0502020204030204" pitchFamily="34" charset="0"/>
              </a:rPr>
              <a:t>Fuentes </a:t>
            </a:r>
            <a:r>
              <a:rPr lang="es-CL" sz="3600" kern="0" spc="-10" dirty="0">
                <a:latin typeface="Calibri" panose="020F0502020204030204" pitchFamily="34" charset="0"/>
                <a:cs typeface="Calibri" panose="020F0502020204030204" pitchFamily="34" charset="0"/>
              </a:rPr>
              <a:t>de </a:t>
            </a:r>
            <a:r>
              <a:rPr lang="es-CL" sz="3600" kern="0" spc="-35" dirty="0">
                <a:latin typeface="Calibri" panose="020F0502020204030204" pitchFamily="34" charset="0"/>
                <a:cs typeface="Calibri" panose="020F0502020204030204" pitchFamily="34" charset="0"/>
              </a:rPr>
              <a:t>Power</a:t>
            </a:r>
            <a:r>
              <a:rPr lang="es-CL" sz="3600" kern="0" spc="-75" dirty="0">
                <a:latin typeface="Calibri" panose="020F0502020204030204" pitchFamily="34" charset="0"/>
                <a:cs typeface="Calibri" panose="020F0502020204030204" pitchFamily="34" charset="0"/>
              </a:rPr>
              <a:t> </a:t>
            </a:r>
            <a:r>
              <a:rPr lang="es-CL" sz="3600" kern="0" dirty="0">
                <a:latin typeface="Calibri" panose="020F0502020204030204" pitchFamily="34" charset="0"/>
                <a:cs typeface="Calibri" panose="020F0502020204030204" pitchFamily="34" charset="0"/>
              </a:rPr>
              <a:t>BI</a:t>
            </a:r>
          </a:p>
        </p:txBody>
      </p:sp>
      <p:sp>
        <p:nvSpPr>
          <p:cNvPr id="9" name="object 6">
            <a:extLst>
              <a:ext uri="{FF2B5EF4-FFF2-40B4-BE49-F238E27FC236}">
                <a16:creationId xmlns:a16="http://schemas.microsoft.com/office/drawing/2014/main" id="{6AF847ED-A05B-4B57-9186-75E5123FF0E3}"/>
              </a:ext>
            </a:extLst>
          </p:cNvPr>
          <p:cNvSpPr/>
          <p:nvPr/>
        </p:nvSpPr>
        <p:spPr>
          <a:xfrm>
            <a:off x="597408" y="4815840"/>
            <a:ext cx="2129028" cy="1542288"/>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36D04ADC-A2CC-4B71-A026-18FC284D39B3}"/>
              </a:ext>
            </a:extLst>
          </p:cNvPr>
          <p:cNvSpPr/>
          <p:nvPr/>
        </p:nvSpPr>
        <p:spPr>
          <a:xfrm>
            <a:off x="574548" y="1600200"/>
            <a:ext cx="1836420" cy="1281684"/>
          </a:xfrm>
          <a:prstGeom prst="rect">
            <a:avLst/>
          </a:prstGeom>
          <a:blipFill>
            <a:blip r:embed="rId3" cstate="print"/>
            <a:stretch>
              <a:fillRect/>
            </a:stretch>
          </a:blipFill>
        </p:spPr>
        <p:txBody>
          <a:bodyPr wrap="square" lIns="0" tIns="0" rIns="0" bIns="0" rtlCol="0"/>
          <a:lstStyle/>
          <a:p>
            <a:endParaRPr/>
          </a:p>
        </p:txBody>
      </p:sp>
      <p:sp>
        <p:nvSpPr>
          <p:cNvPr id="16" name="object 8">
            <a:extLst>
              <a:ext uri="{FF2B5EF4-FFF2-40B4-BE49-F238E27FC236}">
                <a16:creationId xmlns:a16="http://schemas.microsoft.com/office/drawing/2014/main" id="{D8CD6342-F679-4904-AA01-EB150C0EBC17}"/>
              </a:ext>
            </a:extLst>
          </p:cNvPr>
          <p:cNvSpPr/>
          <p:nvPr/>
        </p:nvSpPr>
        <p:spPr>
          <a:xfrm>
            <a:off x="576072" y="3300984"/>
            <a:ext cx="1844039" cy="1257300"/>
          </a:xfrm>
          <a:prstGeom prst="rect">
            <a:avLst/>
          </a:prstGeom>
          <a:blipFill>
            <a:blip r:embed="rId4" cstate="print"/>
            <a:stretch>
              <a:fillRect/>
            </a:stretch>
          </a:blipFill>
        </p:spPr>
        <p:txBody>
          <a:bodyPr wrap="square" lIns="0" tIns="0" rIns="0" bIns="0" rtlCol="0"/>
          <a:lstStyle/>
          <a:p>
            <a:endParaRPr/>
          </a:p>
        </p:txBody>
      </p:sp>
      <p:sp>
        <p:nvSpPr>
          <p:cNvPr id="17" name="object 9">
            <a:extLst>
              <a:ext uri="{FF2B5EF4-FFF2-40B4-BE49-F238E27FC236}">
                <a16:creationId xmlns:a16="http://schemas.microsoft.com/office/drawing/2014/main" id="{66F041D3-E322-4171-B681-2C653F50ED8F}"/>
              </a:ext>
            </a:extLst>
          </p:cNvPr>
          <p:cNvSpPr txBox="1"/>
          <p:nvPr/>
        </p:nvSpPr>
        <p:spPr>
          <a:xfrm>
            <a:off x="3359022" y="1916049"/>
            <a:ext cx="2916555" cy="330835"/>
          </a:xfrm>
          <a:prstGeom prst="rect">
            <a:avLst/>
          </a:prstGeom>
        </p:spPr>
        <p:txBody>
          <a:bodyPr vert="horz" wrap="square" lIns="0" tIns="13335" rIns="0" bIns="0" rtlCol="0">
            <a:spAutoFit/>
          </a:bodyPr>
          <a:lstStyle/>
          <a:p>
            <a:pPr marL="12700">
              <a:lnSpc>
                <a:spcPct val="100000"/>
              </a:lnSpc>
              <a:spcBef>
                <a:spcPts val="105"/>
              </a:spcBef>
            </a:pPr>
            <a:r>
              <a:rPr sz="2000" spc="-25" dirty="0">
                <a:latin typeface="Calibri" panose="020F0502020204030204" pitchFamily="34" charset="0"/>
                <a:cs typeface="Calibri" panose="020F0502020204030204" pitchFamily="34" charset="0"/>
              </a:rPr>
              <a:t>Paso </a:t>
            </a:r>
            <a:r>
              <a:rPr sz="2000" dirty="0">
                <a:latin typeface="Calibri" panose="020F0502020204030204" pitchFamily="34" charset="0"/>
                <a:cs typeface="Calibri" panose="020F0502020204030204" pitchFamily="34" charset="0"/>
              </a:rPr>
              <a:t>1 –Obtener los</a:t>
            </a:r>
            <a:r>
              <a:rPr sz="2000" spc="-95" dirty="0">
                <a:latin typeface="Calibri" panose="020F0502020204030204" pitchFamily="34" charset="0"/>
                <a:cs typeface="Calibri" panose="020F0502020204030204" pitchFamily="34" charset="0"/>
              </a:rPr>
              <a:t> </a:t>
            </a:r>
            <a:r>
              <a:rPr sz="2000" spc="-5" dirty="0">
                <a:latin typeface="Calibri" panose="020F0502020204030204" pitchFamily="34" charset="0"/>
                <a:cs typeface="Calibri" panose="020F0502020204030204" pitchFamily="34" charset="0"/>
              </a:rPr>
              <a:t>datos</a:t>
            </a:r>
            <a:endParaRPr sz="2000" dirty="0">
              <a:latin typeface="Calibri" panose="020F0502020204030204" pitchFamily="34" charset="0"/>
              <a:cs typeface="Calibri" panose="020F0502020204030204" pitchFamily="34" charset="0"/>
            </a:endParaRPr>
          </a:p>
        </p:txBody>
      </p:sp>
      <p:sp>
        <p:nvSpPr>
          <p:cNvPr id="18" name="object 10">
            <a:extLst>
              <a:ext uri="{FF2B5EF4-FFF2-40B4-BE49-F238E27FC236}">
                <a16:creationId xmlns:a16="http://schemas.microsoft.com/office/drawing/2014/main" id="{CD0182EC-8F83-4167-8004-7825D8C23DB5}"/>
              </a:ext>
            </a:extLst>
          </p:cNvPr>
          <p:cNvSpPr txBox="1"/>
          <p:nvPr/>
        </p:nvSpPr>
        <p:spPr>
          <a:xfrm>
            <a:off x="3335528" y="3255009"/>
            <a:ext cx="2950845" cy="941069"/>
          </a:xfrm>
          <a:prstGeom prst="rect">
            <a:avLst/>
          </a:prstGeom>
        </p:spPr>
        <p:txBody>
          <a:bodyPr vert="horz" wrap="square" lIns="0" tIns="13335" rIns="0" bIns="0" rtlCol="0">
            <a:spAutoFit/>
          </a:bodyPr>
          <a:lstStyle/>
          <a:p>
            <a:pPr marL="12700" marR="5080">
              <a:lnSpc>
                <a:spcPct val="100000"/>
              </a:lnSpc>
              <a:spcBef>
                <a:spcPts val="105"/>
              </a:spcBef>
            </a:pPr>
            <a:r>
              <a:rPr sz="2000" spc="-25" dirty="0">
                <a:latin typeface="Calibri" panose="020F0502020204030204" pitchFamily="34" charset="0"/>
                <a:cs typeface="Calibri" panose="020F0502020204030204" pitchFamily="34" charset="0"/>
              </a:rPr>
              <a:t>Paso </a:t>
            </a:r>
            <a:r>
              <a:rPr sz="2000" dirty="0">
                <a:latin typeface="Calibri" panose="020F0502020204030204" pitchFamily="34" charset="0"/>
                <a:cs typeface="Calibri" panose="020F0502020204030204" pitchFamily="34" charset="0"/>
              </a:rPr>
              <a:t>2 </a:t>
            </a:r>
            <a:r>
              <a:rPr sz="2000" spc="-10" dirty="0">
                <a:latin typeface="Calibri" panose="020F0502020204030204" pitchFamily="34" charset="0"/>
                <a:cs typeface="Calibri" panose="020F0502020204030204" pitchFamily="34" charset="0"/>
              </a:rPr>
              <a:t>–Profundizar </a:t>
            </a:r>
            <a:r>
              <a:rPr sz="2000" spc="-5" dirty="0">
                <a:latin typeface="Calibri" panose="020F0502020204030204" pitchFamily="34" charset="0"/>
                <a:cs typeface="Calibri" panose="020F0502020204030204" pitchFamily="34" charset="0"/>
              </a:rPr>
              <a:t>en</a:t>
            </a:r>
            <a:r>
              <a:rPr sz="2000" spc="-95" dirty="0">
                <a:latin typeface="Calibri" panose="020F0502020204030204" pitchFamily="34" charset="0"/>
                <a:cs typeface="Calibri" panose="020F0502020204030204" pitchFamily="34" charset="0"/>
              </a:rPr>
              <a:t> </a:t>
            </a:r>
            <a:r>
              <a:rPr sz="2000" spc="-5" dirty="0">
                <a:latin typeface="Calibri" panose="020F0502020204030204" pitchFamily="34" charset="0"/>
                <a:cs typeface="Calibri" panose="020F0502020204030204" pitchFamily="34" charset="0"/>
              </a:rPr>
              <a:t>los  datos </a:t>
            </a:r>
            <a:r>
              <a:rPr sz="2000" dirty="0">
                <a:latin typeface="Calibri" panose="020F0502020204030204" pitchFamily="34" charset="0"/>
                <a:cs typeface="Calibri" panose="020F0502020204030204" pitchFamily="34" charset="0"/>
              </a:rPr>
              <a:t>y generar informes  </a:t>
            </a:r>
            <a:r>
              <a:rPr sz="2000" spc="-5" dirty="0">
                <a:latin typeface="Calibri" panose="020F0502020204030204" pitchFamily="34" charset="0"/>
                <a:cs typeface="Calibri" panose="020F0502020204030204" pitchFamily="34" charset="0"/>
              </a:rPr>
              <a:t>interactivos</a:t>
            </a:r>
            <a:endParaRPr sz="2000">
              <a:latin typeface="Calibri" panose="020F0502020204030204" pitchFamily="34" charset="0"/>
              <a:cs typeface="Calibri" panose="020F0502020204030204" pitchFamily="34" charset="0"/>
            </a:endParaRPr>
          </a:p>
        </p:txBody>
      </p:sp>
      <p:sp>
        <p:nvSpPr>
          <p:cNvPr id="19" name="object 11">
            <a:extLst>
              <a:ext uri="{FF2B5EF4-FFF2-40B4-BE49-F238E27FC236}">
                <a16:creationId xmlns:a16="http://schemas.microsoft.com/office/drawing/2014/main" id="{A059E5EA-84BB-4CF9-9F69-73F8E33BA3FB}"/>
              </a:ext>
            </a:extLst>
          </p:cNvPr>
          <p:cNvSpPr txBox="1"/>
          <p:nvPr/>
        </p:nvSpPr>
        <p:spPr>
          <a:xfrm>
            <a:off x="3339210" y="5050028"/>
            <a:ext cx="2377440" cy="635635"/>
          </a:xfrm>
          <a:prstGeom prst="rect">
            <a:avLst/>
          </a:prstGeom>
        </p:spPr>
        <p:txBody>
          <a:bodyPr vert="horz" wrap="square" lIns="0" tIns="12700" rIns="0" bIns="0" rtlCol="0">
            <a:spAutoFit/>
          </a:bodyPr>
          <a:lstStyle/>
          <a:p>
            <a:pPr marL="12700" marR="5080">
              <a:lnSpc>
                <a:spcPct val="100000"/>
              </a:lnSpc>
              <a:spcBef>
                <a:spcPts val="100"/>
              </a:spcBef>
            </a:pPr>
            <a:r>
              <a:rPr sz="2000" spc="-25" dirty="0">
                <a:latin typeface="Calibri" panose="020F0502020204030204" pitchFamily="34" charset="0"/>
                <a:cs typeface="Calibri" panose="020F0502020204030204" pitchFamily="34" charset="0"/>
              </a:rPr>
              <a:t>Paso </a:t>
            </a:r>
            <a:r>
              <a:rPr sz="2000" dirty="0">
                <a:latin typeface="Calibri" panose="020F0502020204030204" pitchFamily="34" charset="0"/>
                <a:cs typeface="Calibri" panose="020F0502020204030204" pitchFamily="34" charset="0"/>
              </a:rPr>
              <a:t>3 </a:t>
            </a:r>
            <a:r>
              <a:rPr sz="2000" spc="-10" dirty="0">
                <a:latin typeface="Calibri" panose="020F0502020204030204" pitchFamily="34" charset="0"/>
                <a:cs typeface="Calibri" panose="020F0502020204030204" pitchFamily="34" charset="0"/>
              </a:rPr>
              <a:t>–Recompilar</a:t>
            </a:r>
            <a:r>
              <a:rPr sz="2000" spc="-9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y  compartir</a:t>
            </a:r>
            <a:endParaRPr sz="2000">
              <a:latin typeface="Calibri" panose="020F0502020204030204" pitchFamily="34" charset="0"/>
              <a:cs typeface="Calibri" panose="020F0502020204030204" pitchFamily="34" charset="0"/>
            </a:endParaRPr>
          </a:p>
        </p:txBody>
      </p:sp>
      <p:sp>
        <p:nvSpPr>
          <p:cNvPr id="20" name="object 12">
            <a:extLst>
              <a:ext uri="{FF2B5EF4-FFF2-40B4-BE49-F238E27FC236}">
                <a16:creationId xmlns:a16="http://schemas.microsoft.com/office/drawing/2014/main" id="{77C41976-D917-42DA-8361-931F28FC89C2}"/>
              </a:ext>
            </a:extLst>
          </p:cNvPr>
          <p:cNvSpPr/>
          <p:nvPr/>
        </p:nvSpPr>
        <p:spPr>
          <a:xfrm>
            <a:off x="6147815" y="4619244"/>
            <a:ext cx="879347" cy="824484"/>
          </a:xfrm>
          <a:prstGeom prst="rect">
            <a:avLst/>
          </a:prstGeom>
          <a:blipFill>
            <a:blip r:embed="rId5" cstate="print"/>
            <a:stretch>
              <a:fillRect/>
            </a:stretch>
          </a:blipFill>
        </p:spPr>
        <p:txBody>
          <a:bodyPr wrap="square" lIns="0" tIns="0" rIns="0" bIns="0" rtlCol="0"/>
          <a:lstStyle/>
          <a:p>
            <a:endParaRPr/>
          </a:p>
        </p:txBody>
      </p:sp>
      <p:sp>
        <p:nvSpPr>
          <p:cNvPr id="21" name="object 13">
            <a:extLst>
              <a:ext uri="{FF2B5EF4-FFF2-40B4-BE49-F238E27FC236}">
                <a16:creationId xmlns:a16="http://schemas.microsoft.com/office/drawing/2014/main" id="{247E506F-61A3-4567-9FAB-884D0075D5B1}"/>
              </a:ext>
            </a:extLst>
          </p:cNvPr>
          <p:cNvSpPr/>
          <p:nvPr/>
        </p:nvSpPr>
        <p:spPr>
          <a:xfrm>
            <a:off x="8157971" y="3675888"/>
            <a:ext cx="597407" cy="807719"/>
          </a:xfrm>
          <a:prstGeom prst="rect">
            <a:avLst/>
          </a:prstGeom>
          <a:blipFill>
            <a:blip r:embed="rId6" cstate="print"/>
            <a:stretch>
              <a:fillRect/>
            </a:stretch>
          </a:blipFill>
        </p:spPr>
        <p:txBody>
          <a:bodyPr wrap="square" lIns="0" tIns="0" rIns="0" bIns="0" rtlCol="0"/>
          <a:lstStyle/>
          <a:p>
            <a:endParaRPr/>
          </a:p>
        </p:txBody>
      </p:sp>
      <p:sp>
        <p:nvSpPr>
          <p:cNvPr id="22" name="object 14">
            <a:extLst>
              <a:ext uri="{FF2B5EF4-FFF2-40B4-BE49-F238E27FC236}">
                <a16:creationId xmlns:a16="http://schemas.microsoft.com/office/drawing/2014/main" id="{2B9F091E-9F80-4A3B-8CD5-A7A0EA8BCF41}"/>
              </a:ext>
            </a:extLst>
          </p:cNvPr>
          <p:cNvSpPr/>
          <p:nvPr/>
        </p:nvSpPr>
        <p:spPr>
          <a:xfrm>
            <a:off x="8202168" y="2552700"/>
            <a:ext cx="768096" cy="783336"/>
          </a:xfrm>
          <a:prstGeom prst="rect">
            <a:avLst/>
          </a:prstGeom>
          <a:blipFill>
            <a:blip r:embed="rId7" cstate="print"/>
            <a:stretch>
              <a:fillRect/>
            </a:stretch>
          </a:blipFill>
        </p:spPr>
        <p:txBody>
          <a:bodyPr wrap="square" lIns="0" tIns="0" rIns="0" bIns="0" rtlCol="0"/>
          <a:lstStyle/>
          <a:p>
            <a:endParaRPr/>
          </a:p>
        </p:txBody>
      </p:sp>
      <p:sp>
        <p:nvSpPr>
          <p:cNvPr id="23" name="object 15">
            <a:extLst>
              <a:ext uri="{FF2B5EF4-FFF2-40B4-BE49-F238E27FC236}">
                <a16:creationId xmlns:a16="http://schemas.microsoft.com/office/drawing/2014/main" id="{1F855F89-27A8-43B2-B5DF-94317AED510C}"/>
              </a:ext>
            </a:extLst>
          </p:cNvPr>
          <p:cNvSpPr/>
          <p:nvPr/>
        </p:nvSpPr>
        <p:spPr>
          <a:xfrm>
            <a:off x="6595871" y="1435608"/>
            <a:ext cx="723900" cy="970788"/>
          </a:xfrm>
          <a:prstGeom prst="rect">
            <a:avLst/>
          </a:prstGeom>
          <a:blipFill>
            <a:blip r:embed="rId8" cstate="print"/>
            <a:stretch>
              <a:fillRect/>
            </a:stretch>
          </a:blipFill>
        </p:spPr>
        <p:txBody>
          <a:bodyPr wrap="square" lIns="0" tIns="0" rIns="0" bIns="0" rtlCol="0"/>
          <a:lstStyle/>
          <a:p>
            <a:endParaRPr/>
          </a:p>
        </p:txBody>
      </p:sp>
      <p:sp>
        <p:nvSpPr>
          <p:cNvPr id="24" name="object 16">
            <a:extLst>
              <a:ext uri="{FF2B5EF4-FFF2-40B4-BE49-F238E27FC236}">
                <a16:creationId xmlns:a16="http://schemas.microsoft.com/office/drawing/2014/main" id="{41861208-4B79-49A1-8F32-8AFEFFE354C4}"/>
              </a:ext>
            </a:extLst>
          </p:cNvPr>
          <p:cNvSpPr/>
          <p:nvPr/>
        </p:nvSpPr>
        <p:spPr>
          <a:xfrm>
            <a:off x="6586728" y="2689860"/>
            <a:ext cx="629412" cy="862584"/>
          </a:xfrm>
          <a:prstGeom prst="rect">
            <a:avLst/>
          </a:prstGeom>
          <a:blipFill>
            <a:blip r:embed="rId9" cstate="print"/>
            <a:stretch>
              <a:fillRect/>
            </a:stretch>
          </a:blipFill>
        </p:spPr>
        <p:txBody>
          <a:bodyPr wrap="square" lIns="0" tIns="0" rIns="0" bIns="0" rtlCol="0"/>
          <a:lstStyle/>
          <a:p>
            <a:endParaRPr/>
          </a:p>
        </p:txBody>
      </p:sp>
      <p:sp>
        <p:nvSpPr>
          <p:cNvPr id="25" name="object 17">
            <a:extLst>
              <a:ext uri="{FF2B5EF4-FFF2-40B4-BE49-F238E27FC236}">
                <a16:creationId xmlns:a16="http://schemas.microsoft.com/office/drawing/2014/main" id="{1C5006F5-B2F3-4228-8339-5AD7C2D1D6C8}"/>
              </a:ext>
            </a:extLst>
          </p:cNvPr>
          <p:cNvSpPr/>
          <p:nvPr/>
        </p:nvSpPr>
        <p:spPr>
          <a:xfrm>
            <a:off x="7605245" y="1088508"/>
            <a:ext cx="1231392" cy="710184"/>
          </a:xfrm>
          <a:prstGeom prst="rect">
            <a:avLst/>
          </a:prstGeom>
          <a:blipFill>
            <a:blip r:embed="rId10" cstate="print"/>
            <a:stretch>
              <a:fillRect/>
            </a:stretch>
          </a:blipFill>
        </p:spPr>
        <p:txBody>
          <a:bodyPr wrap="square" lIns="0" tIns="0" rIns="0" bIns="0" rtlCol="0"/>
          <a:lstStyle/>
          <a:p>
            <a:endParaRPr/>
          </a:p>
        </p:txBody>
      </p:sp>
      <p:sp>
        <p:nvSpPr>
          <p:cNvPr id="26" name="object 18">
            <a:extLst>
              <a:ext uri="{FF2B5EF4-FFF2-40B4-BE49-F238E27FC236}">
                <a16:creationId xmlns:a16="http://schemas.microsoft.com/office/drawing/2014/main" id="{59D06DCB-BC13-4AC3-8F84-3D5A007BC174}"/>
              </a:ext>
            </a:extLst>
          </p:cNvPr>
          <p:cNvSpPr/>
          <p:nvPr/>
        </p:nvSpPr>
        <p:spPr>
          <a:xfrm>
            <a:off x="7491983" y="2487167"/>
            <a:ext cx="477012" cy="789431"/>
          </a:xfrm>
          <a:prstGeom prst="rect">
            <a:avLst/>
          </a:prstGeom>
          <a:blipFill>
            <a:blip r:embed="rId11" cstate="print"/>
            <a:stretch>
              <a:fillRect/>
            </a:stretch>
          </a:blipFill>
        </p:spPr>
        <p:txBody>
          <a:bodyPr wrap="square" lIns="0" tIns="0" rIns="0" bIns="0" rtlCol="0"/>
          <a:lstStyle/>
          <a:p>
            <a:endParaRPr/>
          </a:p>
        </p:txBody>
      </p:sp>
      <p:sp>
        <p:nvSpPr>
          <p:cNvPr id="27" name="object 19">
            <a:extLst>
              <a:ext uri="{FF2B5EF4-FFF2-40B4-BE49-F238E27FC236}">
                <a16:creationId xmlns:a16="http://schemas.microsoft.com/office/drawing/2014/main" id="{D856B96E-74AD-469A-9416-A27315606713}"/>
              </a:ext>
            </a:extLst>
          </p:cNvPr>
          <p:cNvSpPr/>
          <p:nvPr/>
        </p:nvSpPr>
        <p:spPr>
          <a:xfrm>
            <a:off x="7214616" y="3651503"/>
            <a:ext cx="672083" cy="832104"/>
          </a:xfrm>
          <a:prstGeom prst="rect">
            <a:avLst/>
          </a:prstGeom>
          <a:blipFill>
            <a:blip r:embed="rId12" cstate="print"/>
            <a:stretch>
              <a:fillRect/>
            </a:stretch>
          </a:blipFill>
        </p:spPr>
        <p:txBody>
          <a:bodyPr wrap="square" lIns="0" tIns="0" rIns="0" bIns="0" rtlCol="0"/>
          <a:lstStyle/>
          <a:p>
            <a:endParaRPr/>
          </a:p>
        </p:txBody>
      </p:sp>
      <p:sp>
        <p:nvSpPr>
          <p:cNvPr id="28" name="object 20">
            <a:extLst>
              <a:ext uri="{FF2B5EF4-FFF2-40B4-BE49-F238E27FC236}">
                <a16:creationId xmlns:a16="http://schemas.microsoft.com/office/drawing/2014/main" id="{29F0D6EE-964F-40A6-99D5-4600A660A179}"/>
              </a:ext>
            </a:extLst>
          </p:cNvPr>
          <p:cNvSpPr/>
          <p:nvPr/>
        </p:nvSpPr>
        <p:spPr>
          <a:xfrm>
            <a:off x="8138159" y="4693920"/>
            <a:ext cx="617220" cy="800100"/>
          </a:xfrm>
          <a:prstGeom prst="rect">
            <a:avLst/>
          </a:prstGeom>
          <a:blipFill>
            <a:blip r:embed="rId13" cstate="print"/>
            <a:stretch>
              <a:fillRect/>
            </a:stretch>
          </a:blipFill>
        </p:spPr>
        <p:txBody>
          <a:bodyPr wrap="square" lIns="0" tIns="0" rIns="0" bIns="0" rtlCol="0"/>
          <a:lstStyle/>
          <a:p>
            <a:endParaRPr/>
          </a:p>
        </p:txBody>
      </p:sp>
      <p:sp>
        <p:nvSpPr>
          <p:cNvPr id="30" name="object 22">
            <a:extLst>
              <a:ext uri="{FF2B5EF4-FFF2-40B4-BE49-F238E27FC236}">
                <a16:creationId xmlns:a16="http://schemas.microsoft.com/office/drawing/2014/main" id="{2CC0DB20-F70C-4EF2-81E0-1F3673435A34}"/>
              </a:ext>
            </a:extLst>
          </p:cNvPr>
          <p:cNvSpPr/>
          <p:nvPr/>
        </p:nvSpPr>
        <p:spPr>
          <a:xfrm>
            <a:off x="7251192" y="4895088"/>
            <a:ext cx="537972" cy="728472"/>
          </a:xfrm>
          <a:prstGeom prst="rect">
            <a:avLst/>
          </a:prstGeom>
          <a:blipFill>
            <a:blip r:embed="rId14" cstate="print"/>
            <a:stretch>
              <a:fillRect/>
            </a:stretch>
          </a:blipFill>
        </p:spPr>
        <p:txBody>
          <a:bodyPr wrap="square" lIns="0" tIns="0" rIns="0" bIns="0" rtlCol="0"/>
          <a:lstStyle/>
          <a:p>
            <a:endParaRPr/>
          </a:p>
        </p:txBody>
      </p:sp>
      <p:sp>
        <p:nvSpPr>
          <p:cNvPr id="31" name="object 21">
            <a:extLst>
              <a:ext uri="{FF2B5EF4-FFF2-40B4-BE49-F238E27FC236}">
                <a16:creationId xmlns:a16="http://schemas.microsoft.com/office/drawing/2014/main" id="{FDDEE661-0739-4139-B335-24537B1027F5}"/>
              </a:ext>
            </a:extLst>
          </p:cNvPr>
          <p:cNvSpPr/>
          <p:nvPr/>
        </p:nvSpPr>
        <p:spPr>
          <a:xfrm>
            <a:off x="7874507" y="5832347"/>
            <a:ext cx="885444" cy="734568"/>
          </a:xfrm>
          <a:prstGeom prst="rect">
            <a:avLst/>
          </a:prstGeom>
          <a:blipFill>
            <a:blip r:embed="rId15" cstate="print"/>
            <a:stretch>
              <a:fillRect/>
            </a:stretch>
          </a:blipFill>
        </p:spPr>
        <p:txBody>
          <a:bodyPr wrap="square" lIns="0" tIns="0" rIns="0" bIns="0" rtlCol="0"/>
          <a:lstStyle/>
          <a:p>
            <a:endParaRPr/>
          </a:p>
        </p:txBody>
      </p:sp>
      <p:sp>
        <p:nvSpPr>
          <p:cNvPr id="32" name="1 Marcador de número de diapositiva">
            <a:extLst>
              <a:ext uri="{FF2B5EF4-FFF2-40B4-BE49-F238E27FC236}">
                <a16:creationId xmlns:a16="http://schemas.microsoft.com/office/drawing/2014/main" id="{2B8CEF27-DFED-4A22-99DE-3BCBFAC43F9A}"/>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5</a:t>
            </a:r>
          </a:p>
        </p:txBody>
      </p:sp>
    </p:spTree>
    <p:extLst>
      <p:ext uri="{BB962C8B-B14F-4D97-AF65-F5344CB8AC3E}">
        <p14:creationId xmlns:p14="http://schemas.microsoft.com/office/powerpoint/2010/main" val="336260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object 7">
            <a:extLst>
              <a:ext uri="{FF2B5EF4-FFF2-40B4-BE49-F238E27FC236}">
                <a16:creationId xmlns:a16="http://schemas.microsoft.com/office/drawing/2014/main" id="{7A7E0149-C526-40F8-BAD2-934306CF1202}"/>
              </a:ext>
            </a:extLst>
          </p:cNvPr>
          <p:cNvSpPr txBox="1">
            <a:spLocks/>
          </p:cNvSpPr>
          <p:nvPr/>
        </p:nvSpPr>
        <p:spPr>
          <a:xfrm>
            <a:off x="147320" y="1071885"/>
            <a:ext cx="3729354"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25">
                <a:latin typeface="Calibri" panose="020F0502020204030204" pitchFamily="34" charset="0"/>
                <a:cs typeface="Calibri" panose="020F0502020204030204" pitchFamily="34" charset="0"/>
              </a:rPr>
              <a:t>PowerBI </a:t>
            </a:r>
            <a:r>
              <a:rPr lang="es-CL" sz="3600" kern="0">
                <a:latin typeface="Calibri" panose="020F0502020204030204" pitchFamily="34" charset="0"/>
                <a:cs typeface="Calibri" panose="020F0502020204030204" pitchFamily="34" charset="0"/>
              </a:rPr>
              <a:t>–</a:t>
            </a:r>
            <a:r>
              <a:rPr lang="es-CL" sz="3600" kern="0" spc="-60">
                <a:latin typeface="Calibri" panose="020F0502020204030204" pitchFamily="34" charset="0"/>
                <a:cs typeface="Calibri" panose="020F0502020204030204" pitchFamily="34" charset="0"/>
              </a:rPr>
              <a:t> </a:t>
            </a:r>
            <a:r>
              <a:rPr lang="es-CL" sz="3600" kern="0" spc="-5">
                <a:latin typeface="Calibri" panose="020F0502020204030204" pitchFamily="34" charset="0"/>
                <a:cs typeface="Calibri" panose="020F0502020204030204" pitchFamily="34" charset="0"/>
              </a:rPr>
              <a:t>Desktop</a:t>
            </a:r>
            <a:endParaRPr lang="es-CL" sz="3600" kern="0" spc="-5" dirty="0">
              <a:latin typeface="Calibri" panose="020F0502020204030204" pitchFamily="34" charset="0"/>
              <a:cs typeface="Calibri" panose="020F0502020204030204" pitchFamily="34" charset="0"/>
            </a:endParaRPr>
          </a:p>
        </p:txBody>
      </p:sp>
      <p:sp>
        <p:nvSpPr>
          <p:cNvPr id="5" name="object 5">
            <a:extLst>
              <a:ext uri="{FF2B5EF4-FFF2-40B4-BE49-F238E27FC236}">
                <a16:creationId xmlns:a16="http://schemas.microsoft.com/office/drawing/2014/main" id="{6D4EA200-464C-4E03-AB76-E9A6AD93B71F}"/>
              </a:ext>
            </a:extLst>
          </p:cNvPr>
          <p:cNvSpPr txBox="1"/>
          <p:nvPr/>
        </p:nvSpPr>
        <p:spPr>
          <a:xfrm>
            <a:off x="258267" y="1850898"/>
            <a:ext cx="2950845" cy="2733675"/>
          </a:xfrm>
          <a:prstGeom prst="rect">
            <a:avLst/>
          </a:prstGeom>
        </p:spPr>
        <p:txBody>
          <a:bodyPr vert="horz" wrap="square" lIns="0" tIns="37465" rIns="0" bIns="0" rtlCol="0">
            <a:spAutoFit/>
          </a:bodyPr>
          <a:lstStyle/>
          <a:p>
            <a:pPr marL="299085" marR="151130" indent="-287020">
              <a:lnSpc>
                <a:spcPts val="1510"/>
              </a:lnSpc>
              <a:spcBef>
                <a:spcPts val="295"/>
              </a:spcBef>
              <a:buFont typeface="Arial"/>
              <a:buChar char="•"/>
              <a:tabLst>
                <a:tab pos="299085" algn="l"/>
                <a:tab pos="299720" algn="l"/>
              </a:tabLst>
            </a:pPr>
            <a:r>
              <a:rPr sz="1400" spc="-15" dirty="0">
                <a:latin typeface="Calibri" panose="020F0502020204030204" pitchFamily="34" charset="0"/>
                <a:cs typeface="Calibri" panose="020F0502020204030204" pitchFamily="34" charset="0"/>
              </a:rPr>
              <a:t>Power </a:t>
            </a:r>
            <a:r>
              <a:rPr sz="1400" dirty="0">
                <a:latin typeface="Calibri" panose="020F0502020204030204" pitchFamily="34" charset="0"/>
                <a:cs typeface="Calibri" panose="020F0502020204030204" pitchFamily="34" charset="0"/>
              </a:rPr>
              <a:t>BI </a:t>
            </a:r>
            <a:r>
              <a:rPr sz="1400" spc="-5" dirty="0">
                <a:latin typeface="Calibri" panose="020F0502020204030204" pitchFamily="34" charset="0"/>
                <a:cs typeface="Calibri" panose="020F0502020204030204" pitchFamily="34" charset="0"/>
              </a:rPr>
              <a:t>Desktop: Herramienta  de Escritorio </a:t>
            </a:r>
            <a:r>
              <a:rPr sz="1400" dirty="0">
                <a:latin typeface="Calibri" panose="020F0502020204030204" pitchFamily="34" charset="0"/>
                <a:cs typeface="Calibri" panose="020F0502020204030204" pitchFamily="34" charset="0"/>
              </a:rPr>
              <a:t>On </a:t>
            </a:r>
            <a:r>
              <a:rPr sz="1400" spc="-15" dirty="0">
                <a:latin typeface="Calibri" panose="020F0502020204030204" pitchFamily="34" charset="0"/>
                <a:cs typeface="Calibri" panose="020F0502020204030204" pitchFamily="34" charset="0"/>
              </a:rPr>
              <a:t>Premises </a:t>
            </a:r>
            <a:r>
              <a:rPr sz="1400" spc="-5" dirty="0">
                <a:latin typeface="Calibri" panose="020F0502020204030204" pitchFamily="34" charset="0"/>
                <a:cs typeface="Calibri" panose="020F0502020204030204" pitchFamily="34" charset="0"/>
              </a:rPr>
              <a:t>de  estado Offline (Excel </a:t>
            </a:r>
            <a:r>
              <a:rPr sz="1400" dirty="0">
                <a:latin typeface="Calibri" panose="020F0502020204030204" pitchFamily="34" charset="0"/>
                <a:cs typeface="Calibri" panose="020F0502020204030204" pitchFamily="34" charset="0"/>
              </a:rPr>
              <a:t>No  </a:t>
            </a:r>
            <a:r>
              <a:rPr sz="1400" spc="-10" dirty="0">
                <a:latin typeface="Calibri" panose="020F0502020204030204" pitchFamily="34" charset="0"/>
                <a:cs typeface="Calibri" panose="020F0502020204030204" pitchFamily="34" charset="0"/>
              </a:rPr>
              <a:t>Requerido).</a:t>
            </a:r>
            <a:endParaRPr sz="1400" dirty="0">
              <a:latin typeface="Calibri" panose="020F0502020204030204" pitchFamily="34" charset="0"/>
              <a:cs typeface="Calibri" panose="020F0502020204030204" pitchFamily="34" charset="0"/>
            </a:endParaRPr>
          </a:p>
          <a:p>
            <a:pPr marL="299085" marR="123189" indent="-287020">
              <a:lnSpc>
                <a:spcPct val="90000"/>
              </a:lnSpc>
              <a:spcBef>
                <a:spcPts val="990"/>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Creación </a:t>
            </a:r>
            <a:r>
              <a:rPr sz="1400" dirty="0">
                <a:latin typeface="Calibri" panose="020F0502020204030204" pitchFamily="34" charset="0"/>
                <a:cs typeface="Calibri" panose="020F0502020204030204" pitchFamily="34" charset="0"/>
              </a:rPr>
              <a:t>de </a:t>
            </a:r>
            <a:r>
              <a:rPr sz="1400" spc="-5" dirty="0">
                <a:latin typeface="Calibri" panose="020F0502020204030204" pitchFamily="34" charset="0"/>
                <a:cs typeface="Calibri" panose="020F0502020204030204" pitchFamily="34" charset="0"/>
              </a:rPr>
              <a:t>reportes </a:t>
            </a:r>
            <a:r>
              <a:rPr sz="1400" dirty="0">
                <a:latin typeface="Calibri" panose="020F0502020204030204" pitchFamily="34" charset="0"/>
                <a:cs typeface="Calibri" panose="020F0502020204030204" pitchFamily="34" charset="0"/>
              </a:rPr>
              <a:t>con </a:t>
            </a:r>
            <a:r>
              <a:rPr sz="1400" spc="-5" dirty="0">
                <a:latin typeface="Calibri" panose="020F0502020204030204" pitchFamily="34" charset="0"/>
                <a:cs typeface="Calibri" panose="020F0502020204030204" pitchFamily="34" charset="0"/>
              </a:rPr>
              <a:t>una  version desktop que permite  conectar </a:t>
            </a:r>
            <a:r>
              <a:rPr sz="1400" dirty="0">
                <a:latin typeface="Calibri" panose="020F0502020204030204" pitchFamily="34" charset="0"/>
                <a:cs typeface="Calibri" panose="020F0502020204030204" pitchFamily="34" charset="0"/>
              </a:rPr>
              <a:t>a una </a:t>
            </a:r>
            <a:r>
              <a:rPr sz="1400" spc="-5" dirty="0">
                <a:latin typeface="Calibri" panose="020F0502020204030204" pitchFamily="34" charset="0"/>
                <a:cs typeface="Calibri" panose="020F0502020204030204" pitchFamily="34" charset="0"/>
              </a:rPr>
              <a:t>variedad  importante de </a:t>
            </a:r>
            <a:r>
              <a:rPr sz="1400" dirty="0">
                <a:latin typeface="Calibri" panose="020F0502020204030204" pitchFamily="34" charset="0"/>
                <a:cs typeface="Calibri" panose="020F0502020204030204" pitchFamily="34" charset="0"/>
              </a:rPr>
              <a:t>fuentes </a:t>
            </a:r>
            <a:r>
              <a:rPr sz="1400" spc="-5" dirty="0">
                <a:latin typeface="Calibri" panose="020F0502020204030204" pitchFamily="34" charset="0"/>
                <a:cs typeface="Calibri" panose="020F0502020204030204" pitchFamily="34" charset="0"/>
              </a:rPr>
              <a:t>de</a:t>
            </a:r>
            <a:r>
              <a:rPr sz="1400" spc="-10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datos</a:t>
            </a:r>
            <a:endParaRPr sz="1400" dirty="0">
              <a:latin typeface="Calibri" panose="020F0502020204030204" pitchFamily="34" charset="0"/>
              <a:cs typeface="Calibri" panose="020F0502020204030204" pitchFamily="34" charset="0"/>
            </a:endParaRPr>
          </a:p>
          <a:p>
            <a:pPr marL="299085" indent="-287020">
              <a:lnSpc>
                <a:spcPts val="1595"/>
              </a:lnSpc>
              <a:spcBef>
                <a:spcPts val="830"/>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Conexion de Datos via Get Data</a:t>
            </a:r>
            <a:r>
              <a:rPr sz="1400" spc="-20" dirty="0">
                <a:latin typeface="Calibri" panose="020F0502020204030204" pitchFamily="34" charset="0"/>
                <a:cs typeface="Calibri" panose="020F0502020204030204" pitchFamily="34" charset="0"/>
              </a:rPr>
              <a:t> </a:t>
            </a:r>
            <a:r>
              <a:rPr sz="1400" dirty="0">
                <a:latin typeface="Calibri" panose="020F0502020204030204" pitchFamily="34" charset="0"/>
                <a:cs typeface="Calibri" panose="020F0502020204030204" pitchFamily="34" charset="0"/>
              </a:rPr>
              <a:t>-</a:t>
            </a:r>
          </a:p>
          <a:p>
            <a:pPr marL="299085">
              <a:lnSpc>
                <a:spcPts val="1595"/>
              </a:lnSpc>
            </a:pPr>
            <a:r>
              <a:rPr sz="1400" dirty="0">
                <a:latin typeface="Calibri" panose="020F0502020204030204" pitchFamily="34" charset="0"/>
                <a:cs typeface="Calibri" panose="020F0502020204030204" pitchFamily="34" charset="0"/>
              </a:rPr>
              <a:t>&gt; </a:t>
            </a:r>
            <a:r>
              <a:rPr sz="1400" spc="-15" dirty="0">
                <a:latin typeface="Calibri" panose="020F0502020204030204" pitchFamily="34" charset="0"/>
                <a:cs typeface="Calibri" panose="020F0502020204030204" pitchFamily="34" charset="0"/>
              </a:rPr>
              <a:t>Power </a:t>
            </a:r>
            <a:r>
              <a:rPr sz="1400" dirty="0">
                <a:latin typeface="Calibri" panose="020F0502020204030204" pitchFamily="34" charset="0"/>
                <a:cs typeface="Calibri" panose="020F0502020204030204" pitchFamily="34" charset="0"/>
              </a:rPr>
              <a:t>BI</a:t>
            </a:r>
            <a:r>
              <a:rPr sz="1400" spc="-3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Desktop</a:t>
            </a:r>
            <a:endParaRPr sz="1400" dirty="0">
              <a:latin typeface="Calibri" panose="020F0502020204030204" pitchFamily="34" charset="0"/>
              <a:cs typeface="Calibri" panose="020F0502020204030204" pitchFamily="34" charset="0"/>
            </a:endParaRPr>
          </a:p>
          <a:p>
            <a:pPr marL="299085" marR="13970" indent="-287020">
              <a:lnSpc>
                <a:spcPts val="1510"/>
              </a:lnSpc>
              <a:spcBef>
                <a:spcPts val="1019"/>
              </a:spcBef>
              <a:buFont typeface="Arial"/>
              <a:buChar char="•"/>
              <a:tabLst>
                <a:tab pos="299085" algn="l"/>
                <a:tab pos="299720" algn="l"/>
              </a:tabLst>
            </a:pPr>
            <a:r>
              <a:rPr sz="1400" spc="-15" dirty="0">
                <a:latin typeface="Calibri" panose="020F0502020204030204" pitchFamily="34" charset="0"/>
                <a:cs typeface="Calibri" panose="020F0502020204030204" pitchFamily="34" charset="0"/>
              </a:rPr>
              <a:t>Permite </a:t>
            </a:r>
            <a:r>
              <a:rPr sz="1400" spc="-5" dirty="0">
                <a:latin typeface="Calibri" panose="020F0502020204030204" pitchFamily="34" charset="0"/>
                <a:cs typeface="Calibri" panose="020F0502020204030204" pitchFamily="34" charset="0"/>
              </a:rPr>
              <a:t>colaborar publicando </a:t>
            </a:r>
            <a:r>
              <a:rPr sz="1400" dirty="0">
                <a:latin typeface="Calibri" panose="020F0502020204030204" pitchFamily="34" charset="0"/>
                <a:cs typeface="Calibri" panose="020F0502020204030204" pitchFamily="34" charset="0"/>
              </a:rPr>
              <a:t>los  </a:t>
            </a:r>
            <a:r>
              <a:rPr sz="1400" spc="-5" dirty="0">
                <a:latin typeface="Calibri" panose="020F0502020204030204" pitchFamily="34" charset="0"/>
                <a:cs typeface="Calibri" panose="020F0502020204030204" pitchFamily="34" charset="0"/>
              </a:rPr>
              <a:t>reportes en</a:t>
            </a:r>
            <a:r>
              <a:rPr sz="1400" spc="-25"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app.powerbi.com</a:t>
            </a:r>
            <a:endParaRPr sz="1400" dirty="0">
              <a:latin typeface="Calibri" panose="020F0502020204030204" pitchFamily="34" charset="0"/>
              <a:cs typeface="Calibri" panose="020F0502020204030204" pitchFamily="34" charset="0"/>
            </a:endParaRPr>
          </a:p>
        </p:txBody>
      </p:sp>
      <p:sp>
        <p:nvSpPr>
          <p:cNvPr id="7" name="object 6">
            <a:extLst>
              <a:ext uri="{FF2B5EF4-FFF2-40B4-BE49-F238E27FC236}">
                <a16:creationId xmlns:a16="http://schemas.microsoft.com/office/drawing/2014/main" id="{A35FEF93-6DFD-40A2-BD6E-8145DC7B875F}"/>
              </a:ext>
            </a:extLst>
          </p:cNvPr>
          <p:cNvSpPr txBox="1"/>
          <p:nvPr/>
        </p:nvSpPr>
        <p:spPr>
          <a:xfrm>
            <a:off x="258267" y="5048521"/>
            <a:ext cx="2764790" cy="1008380"/>
          </a:xfrm>
          <a:prstGeom prst="rect">
            <a:avLst/>
          </a:prstGeom>
        </p:spPr>
        <p:txBody>
          <a:bodyPr vert="horz" wrap="square" lIns="0" tIns="34290" rIns="0" bIns="0" rtlCol="0">
            <a:spAutoFit/>
          </a:bodyPr>
          <a:lstStyle/>
          <a:p>
            <a:pPr marL="241300" marR="5080" indent="-228600">
              <a:lnSpc>
                <a:spcPct val="90000"/>
              </a:lnSpc>
              <a:spcBef>
                <a:spcPts val="270"/>
              </a:spcBef>
              <a:buFont typeface="Arial"/>
              <a:buChar char="•"/>
              <a:tabLst>
                <a:tab pos="240665" algn="l"/>
                <a:tab pos="241300" algn="l"/>
              </a:tabLst>
            </a:pPr>
            <a:r>
              <a:rPr sz="1400" dirty="0">
                <a:latin typeface="Calibri" panose="020F0502020204030204" pitchFamily="34" charset="0"/>
                <a:cs typeface="Calibri" panose="020F0502020204030204" pitchFamily="34" charset="0"/>
              </a:rPr>
              <a:t>Note: </a:t>
            </a:r>
            <a:r>
              <a:rPr sz="1400" spc="-15" dirty="0">
                <a:latin typeface="Calibri" panose="020F0502020204030204" pitchFamily="34" charset="0"/>
                <a:cs typeface="Calibri" panose="020F0502020204030204" pitchFamily="34" charset="0"/>
              </a:rPr>
              <a:t>Reportes </a:t>
            </a:r>
            <a:r>
              <a:rPr sz="1400" spc="-5" dirty="0">
                <a:latin typeface="Calibri" panose="020F0502020204030204" pitchFamily="34" charset="0"/>
                <a:cs typeface="Calibri" panose="020F0502020204030204" pitchFamily="34" charset="0"/>
              </a:rPr>
              <a:t>de </a:t>
            </a:r>
            <a:r>
              <a:rPr sz="1400" spc="-15" dirty="0">
                <a:latin typeface="Calibri" panose="020F0502020204030204" pitchFamily="34" charset="0"/>
                <a:cs typeface="Calibri" panose="020F0502020204030204" pitchFamily="34" charset="0"/>
              </a:rPr>
              <a:t>Power </a:t>
            </a:r>
            <a:r>
              <a:rPr sz="1400" dirty="0">
                <a:latin typeface="Calibri" panose="020F0502020204030204" pitchFamily="34" charset="0"/>
                <a:cs typeface="Calibri" panose="020F0502020204030204" pitchFamily="34" charset="0"/>
              </a:rPr>
              <a:t>BI  </a:t>
            </a:r>
            <a:r>
              <a:rPr sz="1400" spc="-5" dirty="0">
                <a:latin typeface="Calibri" panose="020F0502020204030204" pitchFamily="34" charset="0"/>
                <a:cs typeface="Calibri" panose="020F0502020204030204" pitchFamily="34" charset="0"/>
              </a:rPr>
              <a:t>Desktop no serán actualizables  </a:t>
            </a:r>
            <a:r>
              <a:rPr sz="1400" dirty="0">
                <a:latin typeface="Calibri" panose="020F0502020204030204" pitchFamily="34" charset="0"/>
                <a:cs typeface="Calibri" panose="020F0502020204030204" pitchFamily="34" charset="0"/>
              </a:rPr>
              <a:t>luego </a:t>
            </a:r>
            <a:r>
              <a:rPr sz="1400" spc="-5" dirty="0">
                <a:latin typeface="Calibri" panose="020F0502020204030204" pitchFamily="34" charset="0"/>
                <a:cs typeface="Calibri" panose="020F0502020204030204" pitchFamily="34" charset="0"/>
              </a:rPr>
              <a:t>de subidos </a:t>
            </a:r>
            <a:r>
              <a:rPr sz="140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deberan ser  manualmente refrescados en  Desktop </a:t>
            </a:r>
            <a:r>
              <a:rPr sz="1400" dirty="0">
                <a:latin typeface="Calibri" panose="020F0502020204030204" pitchFamily="34" charset="0"/>
                <a:cs typeface="Calibri" panose="020F0502020204030204" pitchFamily="34" charset="0"/>
              </a:rPr>
              <a:t>y </a:t>
            </a:r>
            <a:r>
              <a:rPr sz="1400" spc="-5" dirty="0">
                <a:latin typeface="Calibri" panose="020F0502020204030204" pitchFamily="34" charset="0"/>
                <a:cs typeface="Calibri" panose="020F0502020204030204" pitchFamily="34" charset="0"/>
              </a:rPr>
              <a:t>subidos</a:t>
            </a:r>
            <a:r>
              <a:rPr sz="1400" spc="-75"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nuevamente.</a:t>
            </a:r>
            <a:endParaRPr sz="1400" dirty="0">
              <a:latin typeface="Calibri" panose="020F0502020204030204" pitchFamily="34" charset="0"/>
              <a:cs typeface="Calibri" panose="020F0502020204030204" pitchFamily="34" charset="0"/>
            </a:endParaRPr>
          </a:p>
        </p:txBody>
      </p:sp>
      <p:sp>
        <p:nvSpPr>
          <p:cNvPr id="8" name="object 8">
            <a:extLst>
              <a:ext uri="{FF2B5EF4-FFF2-40B4-BE49-F238E27FC236}">
                <a16:creationId xmlns:a16="http://schemas.microsoft.com/office/drawing/2014/main" id="{5745E7D4-5D53-432B-8614-B53635597E7C}"/>
              </a:ext>
            </a:extLst>
          </p:cNvPr>
          <p:cNvSpPr/>
          <p:nvPr/>
        </p:nvSpPr>
        <p:spPr>
          <a:xfrm>
            <a:off x="3491484" y="2493264"/>
            <a:ext cx="5425440" cy="2717292"/>
          </a:xfrm>
          <a:prstGeom prst="rect">
            <a:avLst/>
          </a:prstGeom>
          <a:blipFill>
            <a:blip r:embed="rId2" cstate="print"/>
            <a:stretch>
              <a:fillRect/>
            </a:stretch>
          </a:blipFill>
        </p:spPr>
        <p:txBody>
          <a:bodyPr wrap="square" lIns="0" tIns="0" rIns="0" bIns="0" rtlCol="0"/>
          <a:lstStyle/>
          <a:p>
            <a:endParaRPr/>
          </a:p>
        </p:txBody>
      </p:sp>
      <p:sp>
        <p:nvSpPr>
          <p:cNvPr id="9" name="1 Marcador de número de diapositiva">
            <a:extLst>
              <a:ext uri="{FF2B5EF4-FFF2-40B4-BE49-F238E27FC236}">
                <a16:creationId xmlns:a16="http://schemas.microsoft.com/office/drawing/2014/main" id="{65E5609E-76CC-405A-8806-91A82CC1EEF8}"/>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6</a:t>
            </a:r>
          </a:p>
        </p:txBody>
      </p:sp>
    </p:spTree>
    <p:extLst>
      <p:ext uri="{BB962C8B-B14F-4D97-AF65-F5344CB8AC3E}">
        <p14:creationId xmlns:p14="http://schemas.microsoft.com/office/powerpoint/2010/main" val="3470575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7</a:t>
            </a:r>
          </a:p>
        </p:txBody>
      </p:sp>
      <p:sp>
        <p:nvSpPr>
          <p:cNvPr id="5" name="object 2">
            <a:extLst>
              <a:ext uri="{FF2B5EF4-FFF2-40B4-BE49-F238E27FC236}">
                <a16:creationId xmlns:a16="http://schemas.microsoft.com/office/drawing/2014/main" id="{0A2F9D4A-3221-4314-B3A6-B81078CFC4C9}"/>
              </a:ext>
            </a:extLst>
          </p:cNvPr>
          <p:cNvSpPr txBox="1">
            <a:spLocks/>
          </p:cNvSpPr>
          <p:nvPr/>
        </p:nvSpPr>
        <p:spPr>
          <a:xfrm>
            <a:off x="184247" y="1373823"/>
            <a:ext cx="2807970"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35" dirty="0">
                <a:solidFill>
                  <a:schemeClr val="tx1"/>
                </a:solidFill>
                <a:latin typeface="Calibri" panose="020F0502020204030204" pitchFamily="34" charset="0"/>
                <a:cs typeface="Calibri" panose="020F0502020204030204" pitchFamily="34" charset="0"/>
              </a:rPr>
              <a:t>Power </a:t>
            </a:r>
            <a:r>
              <a:rPr lang="es-CL" sz="3600" kern="0" dirty="0">
                <a:solidFill>
                  <a:schemeClr val="tx1"/>
                </a:solidFill>
                <a:latin typeface="Calibri" panose="020F0502020204030204" pitchFamily="34" charset="0"/>
                <a:cs typeface="Calibri" panose="020F0502020204030204" pitchFamily="34" charset="0"/>
              </a:rPr>
              <a:t>BI</a:t>
            </a:r>
            <a:r>
              <a:rPr lang="es-CL" sz="3600" kern="0" spc="-50" dirty="0">
                <a:solidFill>
                  <a:schemeClr val="tx1"/>
                </a:solidFill>
                <a:latin typeface="Calibri" panose="020F0502020204030204" pitchFamily="34" charset="0"/>
                <a:cs typeface="Calibri" panose="020F0502020204030204" pitchFamily="34" charset="0"/>
              </a:rPr>
              <a:t> </a:t>
            </a:r>
            <a:r>
              <a:rPr lang="es-CL" sz="3600" kern="0" spc="-60" dirty="0">
                <a:solidFill>
                  <a:schemeClr val="tx1"/>
                </a:solidFill>
                <a:latin typeface="Calibri" panose="020F0502020204030204" pitchFamily="34" charset="0"/>
                <a:cs typeface="Calibri" panose="020F0502020204030204" pitchFamily="34" charset="0"/>
              </a:rPr>
              <a:t>Web</a:t>
            </a:r>
          </a:p>
        </p:txBody>
      </p:sp>
      <p:sp>
        <p:nvSpPr>
          <p:cNvPr id="7" name="object 3">
            <a:extLst>
              <a:ext uri="{FF2B5EF4-FFF2-40B4-BE49-F238E27FC236}">
                <a16:creationId xmlns:a16="http://schemas.microsoft.com/office/drawing/2014/main" id="{17903002-E335-485C-B065-D2AD69538E93}"/>
              </a:ext>
            </a:extLst>
          </p:cNvPr>
          <p:cNvSpPr txBox="1"/>
          <p:nvPr/>
        </p:nvSpPr>
        <p:spPr>
          <a:xfrm>
            <a:off x="40640" y="2245091"/>
            <a:ext cx="2078355" cy="3035703"/>
          </a:xfrm>
          <a:prstGeom prst="rect">
            <a:avLst/>
          </a:prstGeom>
        </p:spPr>
        <p:txBody>
          <a:bodyPr vert="horz" wrap="square" lIns="0" tIns="119380" rIns="0" bIns="0" rtlCol="0">
            <a:spAutoFit/>
          </a:bodyPr>
          <a:lstStyle/>
          <a:p>
            <a:pPr marL="337185" indent="-287020">
              <a:lnSpc>
                <a:spcPct val="100000"/>
              </a:lnSpc>
              <a:spcBef>
                <a:spcPts val="940"/>
              </a:spcBef>
              <a:buFont typeface="Arial"/>
              <a:buChar char="•"/>
              <a:tabLst>
                <a:tab pos="337185" algn="l"/>
                <a:tab pos="337820" algn="l"/>
              </a:tabLst>
            </a:pPr>
            <a:r>
              <a:rPr sz="1400" spc="-15" dirty="0">
                <a:latin typeface="Calibri" panose="020F0502020204030204" pitchFamily="34" charset="0"/>
                <a:cs typeface="Calibri" panose="020F0502020204030204" pitchFamily="34" charset="0"/>
              </a:rPr>
              <a:t>Power </a:t>
            </a:r>
            <a:r>
              <a:rPr sz="1400" dirty="0">
                <a:latin typeface="Calibri" panose="020F0502020204030204" pitchFamily="34" charset="0"/>
                <a:cs typeface="Calibri" panose="020F0502020204030204" pitchFamily="34" charset="0"/>
              </a:rPr>
              <a:t>BI</a:t>
            </a:r>
            <a:r>
              <a:rPr sz="1400" spc="-30" dirty="0">
                <a:latin typeface="Calibri" panose="020F0502020204030204" pitchFamily="34" charset="0"/>
                <a:cs typeface="Calibri" panose="020F0502020204030204" pitchFamily="34" charset="0"/>
              </a:rPr>
              <a:t> </a:t>
            </a:r>
            <a:r>
              <a:rPr sz="1400" spc="-20" dirty="0">
                <a:latin typeface="Calibri" panose="020F0502020204030204" pitchFamily="34" charset="0"/>
                <a:cs typeface="Calibri" panose="020F0502020204030204" pitchFamily="34" charset="0"/>
              </a:rPr>
              <a:t>Web.</a:t>
            </a:r>
            <a:endParaRPr sz="1400" dirty="0">
              <a:latin typeface="Calibri" panose="020F0502020204030204" pitchFamily="34" charset="0"/>
              <a:cs typeface="Calibri" panose="020F0502020204030204" pitchFamily="34" charset="0"/>
            </a:endParaRPr>
          </a:p>
          <a:p>
            <a:pPr marL="337185" indent="-287020">
              <a:lnSpc>
                <a:spcPct val="100000"/>
              </a:lnSpc>
              <a:spcBef>
                <a:spcPts val="840"/>
              </a:spcBef>
              <a:buFont typeface="Arial"/>
              <a:buChar char="•"/>
              <a:tabLst>
                <a:tab pos="337185" algn="l"/>
                <a:tab pos="337820" algn="l"/>
              </a:tabLst>
            </a:pPr>
            <a:r>
              <a:rPr sz="1400" dirty="0">
                <a:latin typeface="Calibri" panose="020F0502020204030204" pitchFamily="34" charset="0"/>
                <a:cs typeface="Calibri" panose="020F0502020204030204" pitchFamily="34" charset="0"/>
              </a:rPr>
              <a:t>Acceso </a:t>
            </a:r>
            <a:r>
              <a:rPr sz="1400" spc="-5" dirty="0">
                <a:latin typeface="Calibri" panose="020F0502020204030204" pitchFamily="34" charset="0"/>
                <a:cs typeface="Calibri" panose="020F0502020204030204" pitchFamily="34" charset="0"/>
              </a:rPr>
              <a:t>con usuario</a:t>
            </a:r>
            <a:r>
              <a:rPr sz="1400" spc="-85" dirty="0">
                <a:latin typeface="Calibri" panose="020F0502020204030204" pitchFamily="34" charset="0"/>
                <a:cs typeface="Calibri" panose="020F0502020204030204" pitchFamily="34" charset="0"/>
              </a:rPr>
              <a:t> </a:t>
            </a:r>
            <a:r>
              <a:rPr sz="1400" dirty="0">
                <a:latin typeface="Calibri" panose="020F0502020204030204" pitchFamily="34" charset="0"/>
                <a:cs typeface="Calibri" panose="020F0502020204030204" pitchFamily="34" charset="0"/>
              </a:rPr>
              <a:t>a</a:t>
            </a:r>
          </a:p>
          <a:p>
            <a:pPr marL="337185" marR="107314" indent="-287020">
              <a:lnSpc>
                <a:spcPct val="90000"/>
              </a:lnSpc>
              <a:spcBef>
                <a:spcPts val="994"/>
              </a:spcBef>
              <a:buFont typeface="Arial"/>
              <a:buChar char="•"/>
              <a:tabLst>
                <a:tab pos="337185" algn="l"/>
                <a:tab pos="337820" algn="l"/>
              </a:tabLst>
            </a:pPr>
            <a:r>
              <a:rPr sz="1400" spc="-5" dirty="0">
                <a:latin typeface="Calibri" panose="020F0502020204030204" pitchFamily="34" charset="0"/>
                <a:cs typeface="Calibri" panose="020F0502020204030204" pitchFamily="34" charset="0"/>
              </a:rPr>
              <a:t>Creación de  dashboards </a:t>
            </a:r>
            <a:r>
              <a:rPr sz="1400" dirty="0">
                <a:latin typeface="Calibri" panose="020F0502020204030204" pitchFamily="34" charset="0"/>
                <a:cs typeface="Calibri" panose="020F0502020204030204" pitchFamily="34" charset="0"/>
              </a:rPr>
              <a:t>y</a:t>
            </a:r>
            <a:r>
              <a:rPr sz="1400" spc="-9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ciertos  reportes por </a:t>
            </a:r>
            <a:r>
              <a:rPr sz="1400" spc="-10" dirty="0">
                <a:latin typeface="Calibri" panose="020F0502020204030204" pitchFamily="34" charset="0"/>
                <a:cs typeface="Calibri" panose="020F0502020204030204" pitchFamily="34" charset="0"/>
              </a:rPr>
              <a:t>parte  </a:t>
            </a:r>
            <a:r>
              <a:rPr sz="1400" spc="-5" dirty="0">
                <a:latin typeface="Calibri" panose="020F0502020204030204" pitchFamily="34" charset="0"/>
                <a:cs typeface="Calibri" panose="020F0502020204030204" pitchFamily="34" charset="0"/>
              </a:rPr>
              <a:t>de </a:t>
            </a:r>
            <a:r>
              <a:rPr sz="1400" dirty="0">
                <a:latin typeface="Calibri" panose="020F0502020204030204" pitchFamily="34" charset="0"/>
                <a:cs typeface="Calibri" panose="020F0502020204030204" pitchFamily="34" charset="0"/>
              </a:rPr>
              <a:t>productos 3</a:t>
            </a:r>
            <a:r>
              <a:rPr sz="1350" baseline="24691" dirty="0">
                <a:latin typeface="Calibri" panose="020F0502020204030204" pitchFamily="34" charset="0"/>
                <a:cs typeface="Calibri" panose="020F0502020204030204" pitchFamily="34" charset="0"/>
              </a:rPr>
              <a:t>rd</a:t>
            </a:r>
            <a:r>
              <a:rPr sz="1400" dirty="0">
                <a:latin typeface="Calibri" panose="020F0502020204030204" pitchFamily="34" charset="0"/>
                <a:cs typeface="Calibri" panose="020F0502020204030204" pitchFamily="34" charset="0"/>
              </a:rPr>
              <a:t>-  </a:t>
            </a:r>
            <a:r>
              <a:rPr sz="1400" spc="-35" dirty="0">
                <a:latin typeface="Calibri" panose="020F0502020204030204" pitchFamily="34" charset="0"/>
                <a:cs typeface="Calibri" panose="020F0502020204030204" pitchFamily="34" charset="0"/>
              </a:rPr>
              <a:t>party, </a:t>
            </a:r>
            <a:r>
              <a:rPr sz="1400" spc="-5" dirty="0">
                <a:latin typeface="Calibri" panose="020F0502020204030204" pitchFamily="34" charset="0"/>
                <a:cs typeface="Calibri" panose="020F0502020204030204" pitchFamily="34" charset="0"/>
              </a:rPr>
              <a:t>On-premises  SSAS, </a:t>
            </a:r>
            <a:r>
              <a:rPr sz="1400" dirty="0">
                <a:latin typeface="Calibri" panose="020F0502020204030204" pitchFamily="34" charset="0"/>
                <a:cs typeface="Calibri" panose="020F0502020204030204" pitchFamily="34" charset="0"/>
              </a:rPr>
              <a:t>y Excel </a:t>
            </a:r>
            <a:r>
              <a:rPr sz="1400" spc="-5" dirty="0">
                <a:latin typeface="Calibri" panose="020F0502020204030204" pitchFamily="34" charset="0"/>
                <a:cs typeface="Calibri" panose="020F0502020204030204" pitchFamily="34" charset="0"/>
              </a:rPr>
              <a:t>con  </a:t>
            </a:r>
            <a:r>
              <a:rPr sz="1400" spc="-15" dirty="0">
                <a:latin typeface="Calibri" panose="020F0502020204030204" pitchFamily="34" charset="0"/>
                <a:cs typeface="Calibri" panose="020F0502020204030204" pitchFamily="34" charset="0"/>
              </a:rPr>
              <a:t>Power</a:t>
            </a:r>
            <a:r>
              <a:rPr sz="1400" spc="-25" dirty="0">
                <a:latin typeface="Calibri" panose="020F0502020204030204" pitchFamily="34" charset="0"/>
                <a:cs typeface="Calibri" panose="020F0502020204030204" pitchFamily="34" charset="0"/>
              </a:rPr>
              <a:t> </a:t>
            </a:r>
            <a:r>
              <a:rPr sz="1400" spc="-10" dirty="0">
                <a:latin typeface="Calibri" panose="020F0502020204030204" pitchFamily="34" charset="0"/>
                <a:cs typeface="Calibri" panose="020F0502020204030204" pitchFamily="34" charset="0"/>
              </a:rPr>
              <a:t>View</a:t>
            </a:r>
            <a:endParaRPr sz="1400" dirty="0">
              <a:latin typeface="Calibri" panose="020F0502020204030204" pitchFamily="34" charset="0"/>
              <a:cs typeface="Calibri" panose="020F0502020204030204" pitchFamily="34" charset="0"/>
            </a:endParaRPr>
          </a:p>
          <a:p>
            <a:pPr marL="337185" marR="55880" indent="-287020">
              <a:lnSpc>
                <a:spcPts val="1510"/>
              </a:lnSpc>
              <a:spcBef>
                <a:spcPts val="1019"/>
              </a:spcBef>
              <a:buFont typeface="Arial"/>
              <a:buChar char="•"/>
              <a:tabLst>
                <a:tab pos="337185" algn="l"/>
                <a:tab pos="337820" algn="l"/>
              </a:tabLst>
            </a:pPr>
            <a:r>
              <a:rPr sz="1400" dirty="0">
                <a:latin typeface="Calibri" panose="020F0502020204030204" pitchFamily="34" charset="0"/>
                <a:cs typeface="Calibri" panose="020F0502020204030204" pitchFamily="34" charset="0"/>
              </a:rPr>
              <a:t>Q&amp;A </a:t>
            </a:r>
            <a:r>
              <a:rPr sz="1400" spc="-5" dirty="0">
                <a:latin typeface="Calibri" panose="020F0502020204030204" pitchFamily="34" charset="0"/>
                <a:cs typeface="Calibri" panose="020F0502020204030204" pitchFamily="34" charset="0"/>
              </a:rPr>
              <a:t>built-in  </a:t>
            </a:r>
            <a:r>
              <a:rPr sz="1400" dirty="0">
                <a:latin typeface="Calibri" panose="020F0502020204030204" pitchFamily="34" charset="0"/>
                <a:cs typeface="Calibri" panose="020F0502020204030204" pitchFamily="34" charset="0"/>
              </a:rPr>
              <a:t>agregado –</a:t>
            </a:r>
            <a:r>
              <a:rPr sz="1400" spc="-90" dirty="0">
                <a:latin typeface="Calibri" panose="020F0502020204030204" pitchFamily="34" charset="0"/>
                <a:cs typeface="Calibri" panose="020F0502020204030204" pitchFamily="34" charset="0"/>
              </a:rPr>
              <a:t> </a:t>
            </a:r>
            <a:r>
              <a:rPr sz="1400" spc="-10" dirty="0">
                <a:latin typeface="Calibri" panose="020F0502020204030204" pitchFamily="34" charset="0"/>
                <a:cs typeface="Calibri" panose="020F0502020204030204" pitchFamily="34" charset="0"/>
              </a:rPr>
              <a:t>Preguntas  </a:t>
            </a:r>
            <a:r>
              <a:rPr sz="1400" dirty="0">
                <a:latin typeface="Calibri" panose="020F0502020204030204" pitchFamily="34" charset="0"/>
                <a:cs typeface="Calibri" panose="020F0502020204030204" pitchFamily="34" charset="0"/>
              </a:rPr>
              <a:t>y </a:t>
            </a:r>
            <a:r>
              <a:rPr sz="1400" spc="-10" dirty="0">
                <a:latin typeface="Calibri" panose="020F0502020204030204" pitchFamily="34" charset="0"/>
                <a:cs typeface="Calibri" panose="020F0502020204030204" pitchFamily="34" charset="0"/>
              </a:rPr>
              <a:t>Respuestas </a:t>
            </a:r>
            <a:r>
              <a:rPr sz="1400" spc="-5" dirty="0">
                <a:latin typeface="Calibri" panose="020F0502020204030204" pitchFamily="34" charset="0"/>
                <a:cs typeface="Calibri" panose="020F0502020204030204" pitchFamily="34" charset="0"/>
              </a:rPr>
              <a:t>al  modelo de datos en  </a:t>
            </a:r>
            <a:r>
              <a:rPr sz="1400" dirty="0">
                <a:latin typeface="Calibri" panose="020F0502020204030204" pitchFamily="34" charset="0"/>
                <a:cs typeface="Calibri" panose="020F0502020204030204" pitchFamily="34" charset="0"/>
              </a:rPr>
              <a:t>lenguaje</a:t>
            </a:r>
            <a:r>
              <a:rPr sz="1400" spc="-45"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natural</a:t>
            </a:r>
            <a:endParaRPr sz="1400" dirty="0">
              <a:latin typeface="Calibri" panose="020F0502020204030204" pitchFamily="34" charset="0"/>
              <a:cs typeface="Calibri" panose="020F0502020204030204" pitchFamily="34" charset="0"/>
            </a:endParaRPr>
          </a:p>
        </p:txBody>
      </p:sp>
      <p:sp>
        <p:nvSpPr>
          <p:cNvPr id="8" name="object 4">
            <a:extLst>
              <a:ext uri="{FF2B5EF4-FFF2-40B4-BE49-F238E27FC236}">
                <a16:creationId xmlns:a16="http://schemas.microsoft.com/office/drawing/2014/main" id="{A752742C-E82A-4C80-96AC-56D69CBCF23F}"/>
              </a:ext>
            </a:extLst>
          </p:cNvPr>
          <p:cNvSpPr/>
          <p:nvPr/>
        </p:nvSpPr>
        <p:spPr>
          <a:xfrm>
            <a:off x="2666648" y="1902663"/>
            <a:ext cx="6202679" cy="4126992"/>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2859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4">
            <a:extLst>
              <a:ext uri="{FF2B5EF4-FFF2-40B4-BE49-F238E27FC236}">
                <a16:creationId xmlns:a16="http://schemas.microsoft.com/office/drawing/2014/main" id="{0B3065C3-F171-4134-BB4E-ED6938253399}"/>
              </a:ext>
            </a:extLst>
          </p:cNvPr>
          <p:cNvSpPr/>
          <p:nvPr/>
        </p:nvSpPr>
        <p:spPr>
          <a:xfrm>
            <a:off x="163068" y="4022423"/>
            <a:ext cx="8749284" cy="282701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8</a:t>
            </a:r>
          </a:p>
        </p:txBody>
      </p:sp>
      <p:sp>
        <p:nvSpPr>
          <p:cNvPr id="5" name="object 2">
            <a:extLst>
              <a:ext uri="{FF2B5EF4-FFF2-40B4-BE49-F238E27FC236}">
                <a16:creationId xmlns:a16="http://schemas.microsoft.com/office/drawing/2014/main" id="{21F4EB08-FCD7-4633-BFA8-1DB7BABDAC68}"/>
              </a:ext>
            </a:extLst>
          </p:cNvPr>
          <p:cNvSpPr txBox="1">
            <a:spLocks/>
          </p:cNvSpPr>
          <p:nvPr/>
        </p:nvSpPr>
        <p:spPr>
          <a:xfrm>
            <a:off x="195579" y="1364325"/>
            <a:ext cx="5925820"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ES" sz="3600" kern="0" dirty="0">
                <a:solidFill>
                  <a:schemeClr val="tx1"/>
                </a:solidFill>
                <a:latin typeface="Calibri" panose="020F0502020204030204" pitchFamily="34" charset="0"/>
                <a:cs typeface="Calibri" panose="020F0502020204030204" pitchFamily="34" charset="0"/>
              </a:rPr>
              <a:t>Publicación </a:t>
            </a:r>
            <a:r>
              <a:rPr lang="es-ES" sz="3600" kern="0" spc="-5" dirty="0">
                <a:solidFill>
                  <a:schemeClr val="tx1"/>
                </a:solidFill>
                <a:latin typeface="Calibri" panose="020F0502020204030204" pitchFamily="34" charset="0"/>
                <a:cs typeface="Calibri" panose="020F0502020204030204" pitchFamily="34" charset="0"/>
              </a:rPr>
              <a:t>en </a:t>
            </a:r>
            <a:r>
              <a:rPr lang="es-ES" sz="3600" kern="0" spc="-35" dirty="0">
                <a:solidFill>
                  <a:schemeClr val="tx1"/>
                </a:solidFill>
                <a:latin typeface="Calibri" panose="020F0502020204030204" pitchFamily="34" charset="0"/>
                <a:cs typeface="Calibri" panose="020F0502020204030204" pitchFamily="34" charset="0"/>
              </a:rPr>
              <a:t>Power </a:t>
            </a:r>
            <a:r>
              <a:rPr lang="es-ES" sz="3600" kern="0" dirty="0">
                <a:solidFill>
                  <a:schemeClr val="tx1"/>
                </a:solidFill>
                <a:latin typeface="Calibri" panose="020F0502020204030204" pitchFamily="34" charset="0"/>
                <a:cs typeface="Calibri" panose="020F0502020204030204" pitchFamily="34" charset="0"/>
              </a:rPr>
              <a:t>BI</a:t>
            </a:r>
            <a:r>
              <a:rPr lang="es-ES" sz="3600" kern="0" spc="-60" dirty="0">
                <a:solidFill>
                  <a:schemeClr val="tx1"/>
                </a:solidFill>
                <a:latin typeface="Calibri" panose="020F0502020204030204" pitchFamily="34" charset="0"/>
                <a:cs typeface="Calibri" panose="020F0502020204030204" pitchFamily="34" charset="0"/>
              </a:rPr>
              <a:t> Web</a:t>
            </a:r>
          </a:p>
        </p:txBody>
      </p:sp>
      <p:sp>
        <p:nvSpPr>
          <p:cNvPr id="7" name="object 3">
            <a:extLst>
              <a:ext uri="{FF2B5EF4-FFF2-40B4-BE49-F238E27FC236}">
                <a16:creationId xmlns:a16="http://schemas.microsoft.com/office/drawing/2014/main" id="{6A37C77D-1435-4A7B-AAA0-B4C8C474ACB7}"/>
              </a:ext>
            </a:extLst>
          </p:cNvPr>
          <p:cNvSpPr txBox="1"/>
          <p:nvPr/>
        </p:nvSpPr>
        <p:spPr>
          <a:xfrm>
            <a:off x="170179" y="2091741"/>
            <a:ext cx="5951220" cy="1623060"/>
          </a:xfrm>
          <a:prstGeom prst="rect">
            <a:avLst/>
          </a:prstGeom>
        </p:spPr>
        <p:txBody>
          <a:bodyPr vert="horz" wrap="square" lIns="0" tIns="119380" rIns="0" bIns="0" rtlCol="0">
            <a:spAutoFit/>
          </a:bodyPr>
          <a:lstStyle/>
          <a:p>
            <a:pPr marL="299085" indent="-287020">
              <a:lnSpc>
                <a:spcPct val="100000"/>
              </a:lnSpc>
              <a:spcBef>
                <a:spcPts val="940"/>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Publicación </a:t>
            </a:r>
            <a:r>
              <a:rPr sz="1400" dirty="0">
                <a:latin typeface="Calibri" panose="020F0502020204030204" pitchFamily="34" charset="0"/>
                <a:cs typeface="Calibri" panose="020F0502020204030204" pitchFamily="34" charset="0"/>
              </a:rPr>
              <a:t>y </a:t>
            </a:r>
            <a:r>
              <a:rPr sz="1400" spc="-5" dirty="0">
                <a:latin typeface="Calibri" panose="020F0502020204030204" pitchFamily="34" charset="0"/>
                <a:cs typeface="Calibri" panose="020F0502020204030204" pitchFamily="34" charset="0"/>
              </a:rPr>
              <a:t>Colaboración en Datacenters de</a:t>
            </a:r>
            <a:r>
              <a:rPr sz="1400" spc="-6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Microsoft</a:t>
            </a:r>
            <a:endParaRPr sz="1400" dirty="0">
              <a:latin typeface="Calibri" panose="020F0502020204030204" pitchFamily="34" charset="0"/>
              <a:cs typeface="Calibri" panose="020F0502020204030204" pitchFamily="34" charset="0"/>
            </a:endParaRPr>
          </a:p>
          <a:p>
            <a:pPr marL="299085" indent="-287020">
              <a:lnSpc>
                <a:spcPct val="100000"/>
              </a:lnSpc>
              <a:spcBef>
                <a:spcPts val="840"/>
              </a:spcBef>
              <a:buFont typeface="Arial"/>
              <a:buChar char="•"/>
              <a:tabLst>
                <a:tab pos="299085" algn="l"/>
                <a:tab pos="299720" algn="l"/>
              </a:tabLst>
            </a:pPr>
            <a:r>
              <a:rPr sz="1400" i="1" spc="-5" dirty="0">
                <a:latin typeface="Calibri" panose="020F0502020204030204" pitchFamily="34" charset="0"/>
                <a:cs typeface="Calibri" panose="020F0502020204030204" pitchFamily="34" charset="0"/>
              </a:rPr>
              <a:t>Sólo </a:t>
            </a:r>
            <a:r>
              <a:rPr sz="1400" i="1" dirty="0">
                <a:latin typeface="Calibri" panose="020F0502020204030204" pitchFamily="34" charset="0"/>
                <a:cs typeface="Calibri" panose="020F0502020204030204" pitchFamily="34" charset="0"/>
              </a:rPr>
              <a:t>Cloud</a:t>
            </a:r>
            <a:endParaRPr sz="1400" dirty="0">
              <a:latin typeface="Calibri" panose="020F0502020204030204" pitchFamily="34" charset="0"/>
              <a:cs typeface="Calibri" panose="020F0502020204030204" pitchFamily="34" charset="0"/>
            </a:endParaRPr>
          </a:p>
          <a:p>
            <a:pPr marL="299085" indent="-287020">
              <a:lnSpc>
                <a:spcPct val="100000"/>
              </a:lnSpc>
              <a:spcBef>
                <a:spcPts val="825"/>
              </a:spcBef>
              <a:buFont typeface="Arial"/>
              <a:buChar char="•"/>
              <a:tabLst>
                <a:tab pos="299085" algn="l"/>
                <a:tab pos="299720" algn="l"/>
              </a:tabLst>
            </a:pPr>
            <a:r>
              <a:rPr sz="1400" i="1" dirty="0">
                <a:latin typeface="Calibri" panose="020F0502020204030204" pitchFamily="34" charset="0"/>
                <a:cs typeface="Calibri" panose="020F0502020204030204" pitchFamily="34" charset="0"/>
              </a:rPr>
              <a:t>Se </a:t>
            </a:r>
            <a:r>
              <a:rPr sz="1400" i="1" spc="-5" dirty="0">
                <a:latin typeface="Calibri" panose="020F0502020204030204" pitchFamily="34" charset="0"/>
                <a:cs typeface="Calibri" panose="020F0502020204030204" pitchFamily="34" charset="0"/>
              </a:rPr>
              <a:t>generan dashboards </a:t>
            </a:r>
            <a:r>
              <a:rPr sz="1400" i="1" dirty="0">
                <a:latin typeface="Calibri" panose="020F0502020204030204" pitchFamily="34" charset="0"/>
                <a:cs typeface="Calibri" panose="020F0502020204030204" pitchFamily="34" charset="0"/>
              </a:rPr>
              <a:t>con </a:t>
            </a:r>
            <a:r>
              <a:rPr sz="1400" i="1" spc="-5" dirty="0">
                <a:latin typeface="Calibri" panose="020F0502020204030204" pitchFamily="34" charset="0"/>
                <a:cs typeface="Calibri" panose="020F0502020204030204" pitchFamily="34" charset="0"/>
              </a:rPr>
              <a:t>perfilamiento </a:t>
            </a:r>
            <a:r>
              <a:rPr sz="1400" i="1" dirty="0">
                <a:latin typeface="Calibri" panose="020F0502020204030204" pitchFamily="34" charset="0"/>
                <a:cs typeface="Calibri" panose="020F0502020204030204" pitchFamily="34" charset="0"/>
              </a:rPr>
              <a:t>y </a:t>
            </a:r>
            <a:r>
              <a:rPr sz="1400" i="1" spc="-5" dirty="0">
                <a:latin typeface="Calibri" panose="020F0502020204030204" pitchFamily="34" charset="0"/>
                <a:cs typeface="Calibri" panose="020F0502020204030204" pitchFamily="34" charset="0"/>
              </a:rPr>
              <a:t>acceso </a:t>
            </a:r>
            <a:r>
              <a:rPr sz="1400" i="1" dirty="0">
                <a:latin typeface="Calibri" panose="020F0502020204030204" pitchFamily="34" charset="0"/>
                <a:cs typeface="Calibri" panose="020F0502020204030204" pitchFamily="34" charset="0"/>
              </a:rPr>
              <a:t>a </a:t>
            </a:r>
            <a:r>
              <a:rPr sz="1400" i="1" spc="-5" dirty="0">
                <a:latin typeface="Calibri" panose="020F0502020204030204" pitchFamily="34" charset="0"/>
                <a:cs typeface="Calibri" panose="020F0502020204030204" pitchFamily="34" charset="0"/>
              </a:rPr>
              <a:t>distintos</a:t>
            </a:r>
            <a:r>
              <a:rPr sz="1400" i="1" spc="-10" dirty="0">
                <a:latin typeface="Calibri" panose="020F0502020204030204" pitchFamily="34" charset="0"/>
                <a:cs typeface="Calibri" panose="020F0502020204030204" pitchFamily="34" charset="0"/>
              </a:rPr>
              <a:t> </a:t>
            </a:r>
            <a:r>
              <a:rPr sz="1400" i="1" spc="-5" dirty="0">
                <a:latin typeface="Calibri" panose="020F0502020204030204" pitchFamily="34" charset="0"/>
                <a:cs typeface="Calibri" panose="020F0502020204030204" pitchFamily="34" charset="0"/>
              </a:rPr>
              <a:t>usuarios</a:t>
            </a:r>
            <a:endParaRPr sz="1400" dirty="0">
              <a:latin typeface="Calibri" panose="020F0502020204030204" pitchFamily="34" charset="0"/>
              <a:cs typeface="Calibri" panose="020F0502020204030204" pitchFamily="34" charset="0"/>
            </a:endParaRPr>
          </a:p>
          <a:p>
            <a:pPr marL="299085" indent="-287020">
              <a:lnSpc>
                <a:spcPct val="100000"/>
              </a:lnSpc>
              <a:spcBef>
                <a:spcPts val="830"/>
              </a:spcBef>
              <a:buFont typeface="Arial"/>
              <a:buChar char="•"/>
              <a:tabLst>
                <a:tab pos="299085" algn="l"/>
                <a:tab pos="299720" algn="l"/>
              </a:tabLst>
            </a:pPr>
            <a:r>
              <a:rPr sz="1400" dirty="0">
                <a:latin typeface="Calibri" panose="020F0502020204030204" pitchFamily="34" charset="0"/>
                <a:cs typeface="Calibri" panose="020F0502020204030204" pitchFamily="34" charset="0"/>
              </a:rPr>
              <a:t>Se </a:t>
            </a:r>
            <a:r>
              <a:rPr sz="1400" spc="-5" dirty="0">
                <a:latin typeface="Calibri" panose="020F0502020204030204" pitchFamily="34" charset="0"/>
                <a:cs typeface="Calibri" panose="020F0502020204030204" pitchFamily="34" charset="0"/>
              </a:rPr>
              <a:t>puede embeber un dashboard en un Sitio de </a:t>
            </a:r>
            <a:r>
              <a:rPr sz="1400" spc="-10" dirty="0">
                <a:latin typeface="Calibri" panose="020F0502020204030204" pitchFamily="34" charset="0"/>
                <a:cs typeface="Calibri" panose="020F0502020204030204" pitchFamily="34" charset="0"/>
              </a:rPr>
              <a:t>SharePoint</a:t>
            </a:r>
            <a:r>
              <a:rPr sz="1400" spc="-55" dirty="0">
                <a:latin typeface="Calibri" panose="020F0502020204030204" pitchFamily="34" charset="0"/>
                <a:cs typeface="Calibri" panose="020F0502020204030204" pitchFamily="34" charset="0"/>
              </a:rPr>
              <a:t> </a:t>
            </a:r>
            <a:r>
              <a:rPr sz="1400" dirty="0">
                <a:latin typeface="Calibri" panose="020F0502020204030204" pitchFamily="34" charset="0"/>
                <a:cs typeface="Calibri" panose="020F0502020204030204" pitchFamily="34" charset="0"/>
              </a:rPr>
              <a:t>Online</a:t>
            </a:r>
          </a:p>
          <a:p>
            <a:pPr marL="299085" indent="-287020">
              <a:lnSpc>
                <a:spcPct val="100000"/>
              </a:lnSpc>
              <a:spcBef>
                <a:spcPts val="840"/>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Capacidad de insertar el Dashboard en un Sitio </a:t>
            </a:r>
            <a:r>
              <a:rPr sz="1400" spc="-20" dirty="0">
                <a:latin typeface="Calibri" panose="020F0502020204030204" pitchFamily="34" charset="0"/>
                <a:cs typeface="Calibri" panose="020F0502020204030204" pitchFamily="34" charset="0"/>
              </a:rPr>
              <a:t>Web </a:t>
            </a:r>
            <a:r>
              <a:rPr sz="1400" dirty="0">
                <a:latin typeface="Calibri" panose="020F0502020204030204" pitchFamily="34" charset="0"/>
                <a:cs typeface="Calibri" panose="020F0502020204030204" pitchFamily="34" charset="0"/>
              </a:rPr>
              <a:t>o</a:t>
            </a:r>
            <a:r>
              <a:rPr sz="1400" spc="-5" dirty="0">
                <a:latin typeface="Calibri" panose="020F0502020204030204" pitchFamily="34" charset="0"/>
                <a:cs typeface="Calibri" panose="020F0502020204030204" pitchFamily="34" charset="0"/>
              </a:rPr>
              <a:t> </a:t>
            </a:r>
            <a:r>
              <a:rPr sz="1400" dirty="0">
                <a:latin typeface="Calibri" panose="020F0502020204030204" pitchFamily="34" charset="0"/>
                <a:cs typeface="Calibri" panose="020F0502020204030204" pitchFamily="34" charset="0"/>
              </a:rPr>
              <a:t>Blog</a:t>
            </a:r>
          </a:p>
        </p:txBody>
      </p:sp>
    </p:spTree>
    <p:extLst>
      <p:ext uri="{BB962C8B-B14F-4D97-AF65-F5344CB8AC3E}">
        <p14:creationId xmlns:p14="http://schemas.microsoft.com/office/powerpoint/2010/main" val="1941551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5078437" y="493605"/>
            <a:ext cx="3484563" cy="579646"/>
          </a:xfrm>
          <a:prstGeom prst="rect">
            <a:avLst/>
          </a:prstGeom>
        </p:spPr>
        <p:txBody>
          <a:bodyPr vert="horz" wrap="square" lIns="0" tIns="12700" rIns="0" bIns="0" rtlCol="0">
            <a:spAutoFit/>
          </a:bodyPr>
          <a:lstStyle/>
          <a:p>
            <a:pPr marL="12700">
              <a:lnSpc>
                <a:spcPct val="100000"/>
              </a:lnSpc>
              <a:spcBef>
                <a:spcPts val="100"/>
              </a:spcBef>
            </a:pPr>
            <a:r>
              <a:rPr lang="es-CL" sz="3600" dirty="0">
                <a:solidFill>
                  <a:schemeClr val="bg1"/>
                </a:solidFill>
              </a:rPr>
              <a:t>¿</a:t>
            </a:r>
            <a:r>
              <a:rPr sz="3600" dirty="0">
                <a:solidFill>
                  <a:schemeClr val="bg1"/>
                </a:solidFill>
              </a:rPr>
              <a:t>Qu</a:t>
            </a:r>
            <a:r>
              <a:rPr lang="es-CL" sz="3600" dirty="0">
                <a:solidFill>
                  <a:schemeClr val="bg1"/>
                </a:solidFill>
              </a:rPr>
              <a:t>é</a:t>
            </a:r>
            <a:r>
              <a:rPr sz="3600" dirty="0">
                <a:solidFill>
                  <a:schemeClr val="bg1"/>
                </a:solidFill>
              </a:rPr>
              <a:t> </a:t>
            </a:r>
            <a:r>
              <a:rPr sz="3600" spc="-5" dirty="0">
                <a:solidFill>
                  <a:schemeClr val="bg1"/>
                </a:solidFill>
              </a:rPr>
              <a:t>es </a:t>
            </a:r>
            <a:r>
              <a:rPr sz="3600" spc="-35" dirty="0">
                <a:solidFill>
                  <a:schemeClr val="bg1"/>
                </a:solidFill>
              </a:rPr>
              <a:t>Power</a:t>
            </a:r>
            <a:r>
              <a:rPr sz="3600" spc="-70" dirty="0">
                <a:solidFill>
                  <a:schemeClr val="bg1"/>
                </a:solidFill>
              </a:rPr>
              <a:t> </a:t>
            </a:r>
            <a:r>
              <a:rPr sz="3600" dirty="0">
                <a:solidFill>
                  <a:schemeClr val="bg1"/>
                </a:solidFill>
              </a:rPr>
              <a:t>BI?</a:t>
            </a:r>
          </a:p>
        </p:txBody>
      </p:sp>
      <p:sp>
        <p:nvSpPr>
          <p:cNvPr id="4" name="1 Marcador de número de diapositiva">
            <a:extLst>
              <a:ext uri="{FF2B5EF4-FFF2-40B4-BE49-F238E27FC236}">
                <a16:creationId xmlns:a16="http://schemas.microsoft.com/office/drawing/2014/main" id="{B8BE63FE-2249-4636-A6B6-06E261B71866}"/>
              </a:ext>
            </a:extLst>
          </p:cNvPr>
          <p:cNvSpPr txBox="1">
            <a:spLocks/>
          </p:cNvSpPr>
          <p:nvPr/>
        </p:nvSpPr>
        <p:spPr>
          <a:xfrm>
            <a:off x="6553200" y="6356352"/>
            <a:ext cx="2133600" cy="365125"/>
          </a:xfrm>
          <a:prstGeom prst="rect">
            <a:avLst/>
          </a:prstGeom>
        </p:spPr>
        <p:txBody>
          <a:bodyPr/>
          <a:ls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s-ES_tradnl"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9</a:t>
            </a:r>
          </a:p>
        </p:txBody>
      </p:sp>
      <p:sp>
        <p:nvSpPr>
          <p:cNvPr id="5" name="object 2">
            <a:extLst>
              <a:ext uri="{FF2B5EF4-FFF2-40B4-BE49-F238E27FC236}">
                <a16:creationId xmlns:a16="http://schemas.microsoft.com/office/drawing/2014/main" id="{B7A25A62-0146-42BF-9B20-B0A3218F9287}"/>
              </a:ext>
            </a:extLst>
          </p:cNvPr>
          <p:cNvSpPr txBox="1">
            <a:spLocks/>
          </p:cNvSpPr>
          <p:nvPr/>
        </p:nvSpPr>
        <p:spPr>
          <a:xfrm>
            <a:off x="78739" y="1489922"/>
            <a:ext cx="2699385" cy="566822"/>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defTabSz="914400" fontAlgn="auto">
              <a:spcBef>
                <a:spcPts val="100"/>
              </a:spcBef>
            </a:pPr>
            <a:r>
              <a:rPr lang="es-CL" sz="3600" kern="0" spc="-25" dirty="0">
                <a:solidFill>
                  <a:schemeClr val="tx1"/>
                </a:solidFill>
                <a:latin typeface="Calibri" panose="020F0502020204030204" pitchFamily="34" charset="0"/>
                <a:cs typeface="Calibri" panose="020F0502020204030204" pitchFamily="34" charset="0"/>
              </a:rPr>
              <a:t>Power BI</a:t>
            </a:r>
            <a:r>
              <a:rPr lang="es-CL" sz="3600" kern="0" spc="-85" dirty="0">
                <a:solidFill>
                  <a:schemeClr val="tx1"/>
                </a:solidFill>
                <a:latin typeface="Calibri" panose="020F0502020204030204" pitchFamily="34" charset="0"/>
                <a:cs typeface="Calibri" panose="020F0502020204030204" pitchFamily="34" charset="0"/>
              </a:rPr>
              <a:t> </a:t>
            </a:r>
            <a:r>
              <a:rPr lang="es-CL" sz="3600" kern="0" dirty="0">
                <a:solidFill>
                  <a:schemeClr val="tx1"/>
                </a:solidFill>
                <a:latin typeface="Calibri" panose="020F0502020204030204" pitchFamily="34" charset="0"/>
                <a:cs typeface="Calibri" panose="020F0502020204030204" pitchFamily="34" charset="0"/>
              </a:rPr>
              <a:t>Q&amp;A</a:t>
            </a:r>
          </a:p>
        </p:txBody>
      </p:sp>
      <p:sp>
        <p:nvSpPr>
          <p:cNvPr id="7" name="object 3">
            <a:extLst>
              <a:ext uri="{FF2B5EF4-FFF2-40B4-BE49-F238E27FC236}">
                <a16:creationId xmlns:a16="http://schemas.microsoft.com/office/drawing/2014/main" id="{AE0EBFC7-A904-4EBD-B5AE-61F3EFD196A3}"/>
              </a:ext>
            </a:extLst>
          </p:cNvPr>
          <p:cNvSpPr txBox="1"/>
          <p:nvPr/>
        </p:nvSpPr>
        <p:spPr>
          <a:xfrm>
            <a:off x="78739" y="2598145"/>
            <a:ext cx="1631314" cy="3618363"/>
          </a:xfrm>
          <a:prstGeom prst="rect">
            <a:avLst/>
          </a:prstGeom>
        </p:spPr>
        <p:txBody>
          <a:bodyPr vert="horz" wrap="square" lIns="0" tIns="54610" rIns="0" bIns="0" rtlCol="0">
            <a:spAutoFit/>
          </a:bodyPr>
          <a:lstStyle/>
          <a:p>
            <a:pPr marL="299085" marR="13335" indent="-287020">
              <a:lnSpc>
                <a:spcPts val="1340"/>
              </a:lnSpc>
              <a:spcBef>
                <a:spcPts val="430"/>
              </a:spcBef>
              <a:buFont typeface="Arial"/>
              <a:buChar char="•"/>
              <a:tabLst>
                <a:tab pos="299085" algn="l"/>
                <a:tab pos="299720" algn="l"/>
              </a:tabLst>
            </a:pPr>
            <a:r>
              <a:rPr sz="1400" spc="-5" dirty="0">
                <a:latin typeface="Calibri" panose="020F0502020204030204" pitchFamily="34" charset="0"/>
                <a:cs typeface="Calibri" panose="020F0502020204030204" pitchFamily="34" charset="0"/>
              </a:rPr>
              <a:t>Lenguaje  Natural para  consultas en  version </a:t>
            </a:r>
            <a:r>
              <a:rPr sz="1400" spc="-15" dirty="0">
                <a:latin typeface="Calibri" panose="020F0502020204030204" pitchFamily="34" charset="0"/>
                <a:cs typeface="Calibri" panose="020F0502020204030204" pitchFamily="34" charset="0"/>
              </a:rPr>
              <a:t>Power</a:t>
            </a:r>
            <a:r>
              <a:rPr sz="1400" spc="-70" dirty="0">
                <a:latin typeface="Calibri" panose="020F0502020204030204" pitchFamily="34" charset="0"/>
                <a:cs typeface="Calibri" panose="020F0502020204030204" pitchFamily="34" charset="0"/>
              </a:rPr>
              <a:t> </a:t>
            </a:r>
            <a:r>
              <a:rPr sz="1400" dirty="0">
                <a:latin typeface="Calibri" panose="020F0502020204030204" pitchFamily="34" charset="0"/>
                <a:cs typeface="Calibri" panose="020F0502020204030204" pitchFamily="34" charset="0"/>
              </a:rPr>
              <a:t>BI  </a:t>
            </a:r>
            <a:r>
              <a:rPr sz="1400" spc="-25" dirty="0">
                <a:latin typeface="Calibri" panose="020F0502020204030204" pitchFamily="34" charset="0"/>
                <a:cs typeface="Calibri" panose="020F0502020204030204" pitchFamily="34" charset="0"/>
              </a:rPr>
              <a:t>Web</a:t>
            </a:r>
            <a:endParaRPr sz="1400" dirty="0">
              <a:latin typeface="Calibri" panose="020F0502020204030204" pitchFamily="34" charset="0"/>
              <a:cs typeface="Calibri" panose="020F0502020204030204" pitchFamily="34" charset="0"/>
            </a:endParaRPr>
          </a:p>
          <a:p>
            <a:pPr marL="299085" marR="73660" indent="-287020">
              <a:lnSpc>
                <a:spcPts val="1340"/>
              </a:lnSpc>
              <a:spcBef>
                <a:spcPts val="1030"/>
              </a:spcBef>
              <a:buFont typeface="Arial"/>
              <a:buChar char="•"/>
              <a:tabLst>
                <a:tab pos="299085" algn="l"/>
                <a:tab pos="299720" algn="l"/>
              </a:tabLst>
            </a:pPr>
            <a:r>
              <a:rPr sz="1400" i="1" dirty="0">
                <a:latin typeface="Calibri" panose="020F0502020204030204" pitchFamily="34" charset="0"/>
                <a:cs typeface="Calibri" panose="020F0502020204030204" pitchFamily="34" charset="0"/>
              </a:rPr>
              <a:t>Sitio Power BI  en  </a:t>
            </a:r>
            <a:r>
              <a:rPr sz="1400" i="1" spc="-10" dirty="0">
                <a:latin typeface="Calibri" panose="020F0502020204030204" pitchFamily="34" charset="0"/>
                <a:cs typeface="Calibri" panose="020F0502020204030204" pitchFamily="34" charset="0"/>
              </a:rPr>
              <a:t>a</a:t>
            </a:r>
            <a:r>
              <a:rPr sz="1400" i="1" spc="-5" dirty="0">
                <a:latin typeface="Calibri" panose="020F0502020204030204" pitchFamily="34" charset="0"/>
                <a:cs typeface="Calibri" panose="020F0502020204030204" pitchFamily="34" charset="0"/>
              </a:rPr>
              <a:t>pp.</a:t>
            </a:r>
            <a:r>
              <a:rPr sz="1400" i="1" spc="-10" dirty="0">
                <a:latin typeface="Calibri" panose="020F0502020204030204" pitchFamily="34" charset="0"/>
                <a:cs typeface="Calibri" panose="020F0502020204030204" pitchFamily="34" charset="0"/>
              </a:rPr>
              <a:t>p</a:t>
            </a:r>
            <a:r>
              <a:rPr sz="1400" i="1" dirty="0">
                <a:latin typeface="Calibri" panose="020F0502020204030204" pitchFamily="34" charset="0"/>
                <a:cs typeface="Calibri" panose="020F0502020204030204" pitchFamily="34" charset="0"/>
              </a:rPr>
              <a:t>ower</a:t>
            </a:r>
            <a:r>
              <a:rPr sz="1400" i="1" spc="-5" dirty="0">
                <a:latin typeface="Calibri" panose="020F0502020204030204" pitchFamily="34" charset="0"/>
                <a:cs typeface="Calibri" panose="020F0502020204030204" pitchFamily="34" charset="0"/>
              </a:rPr>
              <a:t>b</a:t>
            </a:r>
            <a:r>
              <a:rPr sz="1400" i="1" spc="-15" dirty="0">
                <a:latin typeface="Calibri" panose="020F0502020204030204" pitchFamily="34" charset="0"/>
                <a:cs typeface="Calibri" panose="020F0502020204030204" pitchFamily="34" charset="0"/>
              </a:rPr>
              <a:t>i</a:t>
            </a:r>
            <a:r>
              <a:rPr sz="1400" i="1" spc="-5" dirty="0">
                <a:latin typeface="Calibri" panose="020F0502020204030204" pitchFamily="34" charset="0"/>
                <a:cs typeface="Calibri" panose="020F0502020204030204" pitchFamily="34" charset="0"/>
              </a:rPr>
              <a:t>.co  </a:t>
            </a:r>
            <a:r>
              <a:rPr sz="1400" i="1" dirty="0">
                <a:latin typeface="Calibri" panose="020F0502020204030204" pitchFamily="34" charset="0"/>
                <a:cs typeface="Calibri" panose="020F0502020204030204" pitchFamily="34" charset="0"/>
              </a:rPr>
              <a:t>m</a:t>
            </a:r>
            <a:endParaRPr sz="1400" dirty="0">
              <a:latin typeface="Calibri" panose="020F0502020204030204" pitchFamily="34" charset="0"/>
              <a:cs typeface="Calibri" panose="020F0502020204030204" pitchFamily="34" charset="0"/>
            </a:endParaRPr>
          </a:p>
          <a:p>
            <a:pPr marL="299085" marR="5080" indent="-287020">
              <a:lnSpc>
                <a:spcPct val="80000"/>
              </a:lnSpc>
              <a:spcBef>
                <a:spcPts val="1019"/>
              </a:spcBef>
              <a:buFont typeface="Arial"/>
              <a:buChar char="•"/>
              <a:tabLst>
                <a:tab pos="299085" algn="l"/>
                <a:tab pos="299720" algn="l"/>
              </a:tabLst>
            </a:pPr>
            <a:r>
              <a:rPr sz="1400" spc="-45" dirty="0">
                <a:latin typeface="Calibri" panose="020F0502020204030204" pitchFamily="34" charset="0"/>
                <a:cs typeface="Calibri" panose="020F0502020204030204" pitchFamily="34" charset="0"/>
              </a:rPr>
              <a:t>Toma  </a:t>
            </a:r>
            <a:r>
              <a:rPr sz="1400" spc="-5" dirty="0">
                <a:latin typeface="Calibri" panose="020F0502020204030204" pitchFamily="34" charset="0"/>
                <a:cs typeface="Calibri" panose="020F0502020204030204" pitchFamily="34" charset="0"/>
              </a:rPr>
              <a:t>informacion de  modelo de</a:t>
            </a:r>
            <a:r>
              <a:rPr sz="1400" spc="-85"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datos  en </a:t>
            </a:r>
            <a:r>
              <a:rPr sz="1400" dirty="0">
                <a:latin typeface="Calibri" panose="020F0502020204030204" pitchFamily="34" charset="0"/>
                <a:cs typeface="Calibri" panose="020F0502020204030204" pitchFamily="34" charset="0"/>
              </a:rPr>
              <a:t>Excel o </a:t>
            </a:r>
            <a:r>
              <a:rPr sz="1400" spc="-5" dirty="0">
                <a:latin typeface="Calibri" panose="020F0502020204030204" pitchFamily="34" charset="0"/>
                <a:cs typeface="Calibri" panose="020F0502020204030204" pitchFamily="34" charset="0"/>
              </a:rPr>
              <a:t>de  reportes de  </a:t>
            </a:r>
            <a:r>
              <a:rPr sz="1400" spc="-15" dirty="0">
                <a:latin typeface="Calibri" panose="020F0502020204030204" pitchFamily="34" charset="0"/>
                <a:cs typeface="Calibri" panose="020F0502020204030204" pitchFamily="34" charset="0"/>
              </a:rPr>
              <a:t>Power</a:t>
            </a:r>
            <a:r>
              <a:rPr sz="1400" spc="-30" dirty="0">
                <a:latin typeface="Calibri" panose="020F0502020204030204" pitchFamily="34" charset="0"/>
                <a:cs typeface="Calibri" panose="020F0502020204030204" pitchFamily="34" charset="0"/>
              </a:rPr>
              <a:t> </a:t>
            </a:r>
            <a:r>
              <a:rPr sz="1400" dirty="0">
                <a:latin typeface="Calibri" panose="020F0502020204030204" pitchFamily="34" charset="0"/>
                <a:cs typeface="Calibri" panose="020F0502020204030204" pitchFamily="34" charset="0"/>
              </a:rPr>
              <a:t>BI</a:t>
            </a:r>
          </a:p>
          <a:p>
            <a:pPr marL="299085" marR="135890" indent="-287020">
              <a:lnSpc>
                <a:spcPts val="1340"/>
              </a:lnSpc>
              <a:spcBef>
                <a:spcPts val="990"/>
              </a:spcBef>
              <a:buFont typeface="Arial"/>
              <a:buChar char="•"/>
              <a:tabLst>
                <a:tab pos="299085" algn="l"/>
                <a:tab pos="299720" algn="l"/>
              </a:tabLst>
            </a:pPr>
            <a:r>
              <a:rPr sz="1400" dirty="0">
                <a:latin typeface="Calibri" panose="020F0502020204030204" pitchFamily="34" charset="0"/>
                <a:cs typeface="Calibri" panose="020F0502020204030204" pitchFamily="34" charset="0"/>
              </a:rPr>
              <a:t>English</a:t>
            </a:r>
            <a:r>
              <a:rPr sz="1400" spc="-11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queries  con variables  del</a:t>
            </a:r>
            <a:r>
              <a:rPr sz="1400" spc="-2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modelo</a:t>
            </a:r>
            <a:endParaRPr sz="1400" dirty="0">
              <a:latin typeface="Calibri" panose="020F0502020204030204" pitchFamily="34" charset="0"/>
              <a:cs typeface="Calibri" panose="020F0502020204030204" pitchFamily="34" charset="0"/>
            </a:endParaRPr>
          </a:p>
          <a:p>
            <a:pPr marL="299085" marR="499745" indent="-287020">
              <a:lnSpc>
                <a:spcPct val="80000"/>
              </a:lnSpc>
              <a:spcBef>
                <a:spcPts val="1025"/>
              </a:spcBef>
              <a:buFont typeface="Arial"/>
              <a:buChar char="•"/>
              <a:tabLst>
                <a:tab pos="299085" algn="l"/>
                <a:tab pos="299720" algn="l"/>
              </a:tabLst>
            </a:pPr>
            <a:r>
              <a:rPr sz="1400" dirty="0">
                <a:latin typeface="Calibri" panose="020F0502020204030204" pitchFamily="34" charset="0"/>
                <a:cs typeface="Calibri" panose="020F0502020204030204" pitchFamily="34" charset="0"/>
              </a:rPr>
              <a:t>Se</a:t>
            </a:r>
            <a:r>
              <a:rPr sz="1400" spc="-80" dirty="0">
                <a:latin typeface="Calibri" panose="020F0502020204030204" pitchFamily="34" charset="0"/>
                <a:cs typeface="Calibri" panose="020F0502020204030204" pitchFamily="34" charset="0"/>
              </a:rPr>
              <a:t> </a:t>
            </a:r>
            <a:r>
              <a:rPr sz="1400" spc="-5" dirty="0">
                <a:latin typeface="Calibri" panose="020F0502020204030204" pitchFamily="34" charset="0"/>
                <a:cs typeface="Calibri" panose="020F0502020204030204" pitchFamily="34" charset="0"/>
              </a:rPr>
              <a:t>pueden  manejar  sinónimos</a:t>
            </a:r>
            <a:endParaRPr sz="1400" dirty="0">
              <a:latin typeface="Calibri" panose="020F0502020204030204" pitchFamily="34" charset="0"/>
              <a:cs typeface="Calibri" panose="020F0502020204030204" pitchFamily="34" charset="0"/>
            </a:endParaRPr>
          </a:p>
        </p:txBody>
      </p:sp>
      <p:sp>
        <p:nvSpPr>
          <p:cNvPr id="8" name="object 4">
            <a:extLst>
              <a:ext uri="{FF2B5EF4-FFF2-40B4-BE49-F238E27FC236}">
                <a16:creationId xmlns:a16="http://schemas.microsoft.com/office/drawing/2014/main" id="{1D15327D-D84D-4F70-A60C-18A97B11A900}"/>
              </a:ext>
            </a:extLst>
          </p:cNvPr>
          <p:cNvSpPr/>
          <p:nvPr/>
        </p:nvSpPr>
        <p:spPr>
          <a:xfrm>
            <a:off x="2625031" y="2131488"/>
            <a:ext cx="5411724" cy="43053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03084619"/>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D0B411FBAAE44240A6302AD1849BCB77" ma:contentTypeVersion="0" ma:contentTypeDescription="Crear nuevo documento." ma:contentTypeScope="" ma:versionID="7314dff236fb7041d6d337487d27cf42">
  <xsd:schema xmlns:xsd="http://www.w3.org/2001/XMLSchema" xmlns:p="http://schemas.microsoft.com/office/2006/metadata/properties" targetNamespace="http://schemas.microsoft.com/office/2006/metadata/properties" ma:root="true" ma:fieldsID="b004d877ca112f136821ba8115f6472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ma:readOnly="true"/>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28F3AAA-1DB6-466A-B059-5BAF30D97A03}">
  <ds:schemaRefs>
    <ds:schemaRef ds:uri="http://purl.org/dc/terms/"/>
    <ds:schemaRef ds:uri="http://schemas.microsoft.com/office/2006/metadata/properties"/>
    <ds:schemaRef ds:uri="http://purl.org/dc/dcmitype/"/>
    <ds:schemaRef ds:uri="http://www.w3.org/XML/1998/namespace"/>
    <ds:schemaRef ds:uri="http://purl.org/dc/elements/1.1/"/>
    <ds:schemaRef ds:uri="http://schemas.openxmlformats.org/package/2006/metadata/core-properties"/>
    <ds:schemaRef ds:uri="http://schemas.microsoft.com/office/2006/documentManagement/types"/>
  </ds:schemaRefs>
</ds:datastoreItem>
</file>

<file path=customXml/itemProps2.xml><?xml version="1.0" encoding="utf-8"?>
<ds:datastoreItem xmlns:ds="http://schemas.openxmlformats.org/officeDocument/2006/customXml" ds:itemID="{EE5FFF0B-6726-41B9-91E0-14CD90CE9DF2}">
  <ds:schemaRefs>
    <ds:schemaRef ds:uri="http://schemas.microsoft.com/sharepoint/v3/contenttype/forms"/>
  </ds:schemaRefs>
</ds:datastoreItem>
</file>

<file path=customXml/itemProps3.xml><?xml version="1.0" encoding="utf-8"?>
<ds:datastoreItem xmlns:ds="http://schemas.openxmlformats.org/officeDocument/2006/customXml" ds:itemID="{D030FD01-D69F-46EC-A4AC-5AFCF2EB31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8587</TotalTime>
  <Words>1410</Words>
  <Application>Microsoft Office PowerPoint</Application>
  <PresentationFormat>Presentación en pantalla (4:3)</PresentationFormat>
  <Paragraphs>146</Paragraphs>
  <Slides>22</Slides>
  <Notes>4</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22</vt:i4>
      </vt:variant>
    </vt:vector>
  </HeadingPairs>
  <TitlesOfParts>
    <vt:vector size="33" baseType="lpstr">
      <vt:lpstr>ＭＳ Ｐゴシック</vt:lpstr>
      <vt:lpstr>Aharoni</vt:lpstr>
      <vt:lpstr>Andy</vt:lpstr>
      <vt:lpstr>Arial</vt:lpstr>
      <vt:lpstr>Calibri</vt:lpstr>
      <vt:lpstr>Candara</vt:lpstr>
      <vt:lpstr>Merriweather Sans</vt:lpstr>
      <vt:lpstr>Open Sans</vt:lpstr>
      <vt:lpstr>Trebuchet MS</vt:lpstr>
      <vt:lpstr>1_Tema de Office</vt:lpstr>
      <vt:lpstr>2_Tema de Office</vt:lpstr>
      <vt:lpstr>Presentación de PowerPoint</vt:lpstr>
      <vt:lpstr>Presentación de PowerPoint</vt:lpstr>
      <vt:lpstr>¿Qué es Power BI?</vt:lpstr>
      <vt:lpstr>¿Qué es Power BI?</vt:lpstr>
      <vt:lpstr>¿Qué es Power BI?</vt:lpstr>
      <vt:lpstr>¿Qué es Power BI?</vt:lpstr>
      <vt:lpstr>¿Qué es Power BI?</vt:lpstr>
      <vt:lpstr>¿Qué es Power BI?</vt:lpstr>
      <vt:lpstr>¿Qué es Power BI?</vt:lpstr>
      <vt:lpstr>¿Qué es Power BI?</vt:lpstr>
      <vt:lpstr>¿Qué es Power BI?</vt:lpstr>
      <vt:lpstr>¿Qué es Power BI?</vt:lpstr>
      <vt:lpstr>¿Qué es Power BI?</vt:lpstr>
      <vt:lpstr>¿Qué es Power BI?</vt:lpstr>
      <vt:lpstr>¿Qué es Power BI?</vt:lpstr>
      <vt:lpstr>¿Qué es Power BI?</vt:lpstr>
      <vt:lpstr>¿Qué es Power BI?</vt:lpstr>
      <vt:lpstr>¿Qué es Power BI?</vt:lpstr>
      <vt:lpstr>¿Qué es Power BI?</vt:lpstr>
      <vt:lpstr>¿Qué es Power BI?</vt:lpstr>
      <vt:lpstr>Presentación de PowerPoint</vt:lpstr>
      <vt:lpstr>Presentación de PowerPoint</vt:lpstr>
    </vt:vector>
  </TitlesOfParts>
  <Company>duoc 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calcota@duoc.cl</dc:creator>
  <cp:lastModifiedBy>Maria Cristina Plaza M.</cp:lastModifiedBy>
  <cp:revision>331</cp:revision>
  <cp:lastPrinted>2011-09-14T22:24:18Z</cp:lastPrinted>
  <dcterms:created xsi:type="dcterms:W3CDTF">2010-10-26T18:30:29Z</dcterms:created>
  <dcterms:modified xsi:type="dcterms:W3CDTF">2021-03-03T19:52:30Z</dcterms:modified>
</cp:coreProperties>
</file>